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25" r:id="rId1"/>
  </p:sldMasterIdLst>
  <p:notesMasterIdLst>
    <p:notesMasterId r:id="rId36"/>
  </p:notesMasterIdLst>
  <p:handoutMasterIdLst>
    <p:handoutMasterId r:id="rId37"/>
  </p:handoutMasterIdLst>
  <p:sldIdLst>
    <p:sldId id="261" r:id="rId2"/>
    <p:sldId id="259" r:id="rId3"/>
    <p:sldId id="257" r:id="rId4"/>
    <p:sldId id="267" r:id="rId5"/>
    <p:sldId id="268" r:id="rId6"/>
    <p:sldId id="271" r:id="rId7"/>
    <p:sldId id="272" r:id="rId8"/>
    <p:sldId id="273" r:id="rId9"/>
    <p:sldId id="274" r:id="rId10"/>
    <p:sldId id="275" r:id="rId11"/>
    <p:sldId id="298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4" r:id="rId28"/>
    <p:sldId id="295" r:id="rId29"/>
    <p:sldId id="296" r:id="rId30"/>
    <p:sldId id="297" r:id="rId31"/>
    <p:sldId id="270" r:id="rId32"/>
    <p:sldId id="269" r:id="rId33"/>
    <p:sldId id="266" r:id="rId34"/>
    <p:sldId id="264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16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7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34C"/>
    <a:srgbClr val="00A581"/>
    <a:srgbClr val="BD3B55"/>
    <a:srgbClr val="1F344C"/>
    <a:srgbClr val="294665"/>
    <a:srgbClr val="19BBB7"/>
    <a:srgbClr val="08649C"/>
    <a:srgbClr val="D9D9D9"/>
    <a:srgbClr val="9EC62C"/>
    <a:srgbClr val="85A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7210" autoAdjust="0"/>
  </p:normalViewPr>
  <p:slideViewPr>
    <p:cSldViewPr snapToGrid="0" snapToObjects="1" showGuides="1">
      <p:cViewPr varScale="1">
        <p:scale>
          <a:sx n="99" d="100"/>
          <a:sy n="99" d="100"/>
        </p:scale>
        <p:origin x="-570" y="-84"/>
      </p:cViewPr>
      <p:guideLst>
        <p:guide orient="horz" pos="1616"/>
        <p:guide orient="horz" pos="16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160" d="100"/>
          <a:sy n="160" d="100"/>
        </p:scale>
        <p:origin x="4232" y="-1152"/>
      </p:cViewPr>
      <p:guideLst>
        <p:guide orient="horz" pos="2881"/>
        <p:guide orient="horz" pos="287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 noChangeAspect="1"/>
          </p:cNvSpPr>
          <p:nvPr/>
        </p:nvSpPr>
        <p:spPr>
          <a:xfrm>
            <a:off x="0" y="8678204"/>
            <a:ext cx="6858000" cy="465796"/>
          </a:xfrm>
          <a:prstGeom prst="rect">
            <a:avLst/>
          </a:prstGeom>
          <a:gradFill>
            <a:gsLst>
              <a:gs pos="0">
                <a:srgbClr val="00517E"/>
              </a:gs>
              <a:gs pos="100000">
                <a:srgbClr val="04304B"/>
              </a:gs>
            </a:gsLst>
            <a:path path="circle">
              <a:fillToRect l="50000" t="50000" r="50000" b="50000"/>
            </a:path>
          </a:gradFill>
        </p:spPr>
        <p:txBody>
          <a:bodyPr vert="horz" lIns="274320" tIns="92958" rIns="91440" bIns="9295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82880"/>
            <a:r>
              <a:rPr lang="en-US" sz="1000" dirty="0">
                <a:solidFill>
                  <a:schemeClr val="bg1"/>
                </a:solidFill>
              </a:rPr>
              <a:t>Page </a:t>
            </a:r>
            <a:fld id="{114C7B2E-8ACE-7A49-BC19-183EB2D79019}" type="slidenum">
              <a:rPr lang="en-US" sz="1000" smtClean="0">
                <a:solidFill>
                  <a:schemeClr val="bg1"/>
                </a:solidFill>
              </a:rPr>
              <a:pPr algn="l" defTabSz="182880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41" y="8782612"/>
            <a:ext cx="2318958" cy="2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5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41097" y="1161288"/>
            <a:ext cx="5575807" cy="313639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sz="quarter" idx="3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3"/>
          <p:cNvSpPr txBox="1">
            <a:spLocks noChangeAspect="1"/>
          </p:cNvSpPr>
          <p:nvPr/>
        </p:nvSpPr>
        <p:spPr>
          <a:xfrm>
            <a:off x="0" y="8678204"/>
            <a:ext cx="6858000" cy="465796"/>
          </a:xfrm>
          <a:prstGeom prst="rect">
            <a:avLst/>
          </a:prstGeom>
          <a:gradFill>
            <a:gsLst>
              <a:gs pos="0">
                <a:srgbClr val="00517E"/>
              </a:gs>
              <a:gs pos="100000">
                <a:srgbClr val="04304B"/>
              </a:gs>
            </a:gsLst>
            <a:path path="circle">
              <a:fillToRect l="50000" t="50000" r="50000" b="50000"/>
            </a:path>
          </a:gradFill>
        </p:spPr>
        <p:txBody>
          <a:bodyPr vert="horz" lIns="274320" tIns="92958" rIns="91440" bIns="92958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82880"/>
            <a:r>
              <a:rPr lang="en-US" sz="1000" dirty="0">
                <a:solidFill>
                  <a:schemeClr val="bg1"/>
                </a:solidFill>
              </a:rPr>
              <a:t>Page </a:t>
            </a:r>
            <a:fld id="{114C7B2E-8ACE-7A49-BC19-183EB2D79019}" type="slidenum">
              <a:rPr lang="en-US" sz="1000" smtClean="0">
                <a:solidFill>
                  <a:schemeClr val="bg1"/>
                </a:solidFill>
              </a:rPr>
              <a:pPr algn="l" defTabSz="182880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41" y="8782612"/>
            <a:ext cx="2318958" cy="2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4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82880" algn="l" defTabSz="365760" rtl="0" eaLnBrk="1" latinLnBrk="0" hangingPunct="1">
      <a:lnSpc>
        <a:spcPct val="85000"/>
      </a:lnSpc>
      <a:spcBef>
        <a:spcPts val="800"/>
      </a:spcBef>
      <a:buClr>
        <a:schemeClr val="tx1"/>
      </a:buClr>
      <a:buSzPct val="80000"/>
      <a:buFont typeface="Arial" charset="0"/>
      <a:buChar char="•"/>
      <a:defRPr sz="1200" kern="1200" baseline="0">
        <a:solidFill>
          <a:schemeClr val="tx1"/>
        </a:solidFill>
        <a:effectLst/>
        <a:latin typeface="+mn-lt"/>
        <a:ea typeface="+mn-ea"/>
        <a:cs typeface="Arial" pitchFamily="34" charset="0"/>
      </a:defRPr>
    </a:lvl1pPr>
    <a:lvl2pPr marL="342900" indent="-182880" algn="l" defTabSz="365760" rtl="0" eaLnBrk="1" latinLnBrk="0" hangingPunct="1">
      <a:lnSpc>
        <a:spcPct val="85000"/>
      </a:lnSpc>
      <a:spcBef>
        <a:spcPts val="800"/>
      </a:spcBef>
      <a:buClr>
        <a:schemeClr val="tx1">
          <a:lumMod val="65000"/>
          <a:lumOff val="35000"/>
        </a:schemeClr>
      </a:buClr>
      <a:buSzPct val="80000"/>
      <a:buFont typeface="Arial" charset="0"/>
      <a:buChar char="•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2pPr>
    <a:lvl3pPr marL="515938" indent="-182880" algn="l" defTabSz="365760" rtl="0" eaLnBrk="1" latinLnBrk="0" hangingPunct="1">
      <a:lnSpc>
        <a:spcPct val="85000"/>
      </a:lnSpc>
      <a:spcBef>
        <a:spcPts val="800"/>
      </a:spcBef>
      <a:buClr>
        <a:schemeClr val="tx1">
          <a:lumMod val="65000"/>
          <a:lumOff val="35000"/>
        </a:schemeClr>
      </a:buClr>
      <a:buSzPct val="100000"/>
      <a:buFont typeface="Calibri" panose="020F0502020204030204" pitchFamily="34" charset="0"/>
      <a:buChar char="-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3pPr>
    <a:lvl4pPr marL="688975" indent="-173038" algn="l" defTabSz="685800" rtl="0" eaLnBrk="1" latinLnBrk="0" hangingPunct="1">
      <a:lnSpc>
        <a:spcPct val="100000"/>
      </a:lnSpc>
      <a:buClr>
        <a:schemeClr val="tx1">
          <a:lumMod val="65000"/>
          <a:lumOff val="35000"/>
        </a:schemeClr>
      </a:buClr>
      <a:buSzPct val="80000"/>
      <a:buFont typeface="Arial" charset="0"/>
      <a:buChar char="•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4pPr>
    <a:lvl5pPr marL="860425" indent="-165100" algn="l" defTabSz="685800" rtl="0" eaLnBrk="1" latinLnBrk="0" hangingPunct="1">
      <a:lnSpc>
        <a:spcPct val="100000"/>
      </a:lnSpc>
      <a:buClr>
        <a:schemeClr val="tx1">
          <a:lumMod val="65000"/>
          <a:lumOff val="35000"/>
        </a:schemeClr>
      </a:buClr>
      <a:buSzPct val="80000"/>
      <a:buFont typeface="Arial" charset="0"/>
      <a:buChar char="•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8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37904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0" y="1014984"/>
            <a:ext cx="7889995" cy="3449016"/>
          </a:xfrm>
        </p:spPr>
        <p:txBody>
          <a:bodyPr wrap="square" anchor="t" anchorCtr="0">
            <a:normAutofit/>
          </a:bodyPr>
          <a:lstStyle>
            <a:lvl1pPr>
              <a:buClr>
                <a:schemeClr val="bg1"/>
              </a:buClr>
              <a:buSzPct val="80000"/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buSzPct val="80000"/>
              <a:defRPr sz="1800" baseline="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buSzPct val="100000"/>
              <a:defRPr sz="1400" baseline="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buSzPct val="100000"/>
              <a:defRPr sz="1200" baseline="0">
                <a:solidFill>
                  <a:schemeClr val="bg1"/>
                </a:solidFill>
                <a:latin typeface="+mj-lt"/>
              </a:defRPr>
            </a:lvl4pPr>
            <a:lvl5pPr marL="914400" indent="-182880">
              <a:buClr>
                <a:schemeClr val="bg1"/>
              </a:buClr>
              <a:buSzPct val="100000"/>
              <a:defRPr sz="1000" baseline="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18" y="4751147"/>
            <a:ext cx="2598426" cy="258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0" y="4751148"/>
            <a:ext cx="1728084" cy="241211"/>
          </a:xfrm>
          <a:prstGeom prst="rect">
            <a:avLst/>
          </a:prstGeom>
        </p:spPr>
      </p:pic>
    </p:spTree>
    <p:extLst/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8494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72728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2998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18" y="4722347"/>
            <a:ext cx="2598426" cy="258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0" y="4722348"/>
            <a:ext cx="1728084" cy="2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230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C6234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6459"/>
            <a:ext cx="7891272" cy="3642853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826127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C6234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832423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590694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7641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C6234C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defRPr sz="1800" baseline="0">
                <a:latin typeface="+mn-lt"/>
              </a:defRPr>
            </a:lvl2pPr>
            <a:lvl3pPr>
              <a:defRPr sz="1400" baseline="0">
                <a:latin typeface="+mn-lt"/>
              </a:defRPr>
            </a:lvl3pPr>
            <a:lvl4pPr>
              <a:defRPr sz="1200" baseline="0">
                <a:latin typeface="+mj-lt"/>
              </a:defRPr>
            </a:lvl4pPr>
            <a:lvl5pPr>
              <a:defRPr sz="1000" baseline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014984"/>
            <a:ext cx="3886200" cy="3639312"/>
          </a:xfrm>
        </p:spPr>
        <p:txBody>
          <a:bodyPr wrap="square">
            <a:normAutofit/>
          </a:bodyPr>
          <a:lstStyle>
            <a:lvl1pPr>
              <a:defRPr sz="2000" baseline="0">
                <a:solidFill>
                  <a:schemeClr val="tx2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413158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09"/>
          <a:stretch/>
        </p:blipFill>
        <p:spPr>
          <a:xfrm>
            <a:off x="0" y="-14917"/>
            <a:ext cx="9144000" cy="719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831476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C6234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232544"/>
            <a:ext cx="7891272" cy="3426819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C6234C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buClr>
                <a:schemeClr val="bg1"/>
              </a:buClr>
              <a:buSzPct val="80000"/>
              <a:defRPr sz="2000" baseline="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buSzPct val="80000"/>
              <a:defRPr sz="1800" baseline="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buSzPct val="100000"/>
              <a:defRPr sz="1400" baseline="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buSzPct val="100000"/>
              <a:defRPr sz="1200" baseline="0">
                <a:solidFill>
                  <a:schemeClr val="bg1"/>
                </a:solidFill>
                <a:latin typeface="+mj-lt"/>
              </a:defRPr>
            </a:lvl4pPr>
            <a:lvl5pPr marL="914400" indent="-182880">
              <a:buClr>
                <a:schemeClr val="bg1"/>
              </a:buClr>
              <a:buSzPct val="100000"/>
              <a:defRPr sz="1000" baseline="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34121" y="1014984"/>
            <a:ext cx="3886200" cy="3639312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>
              <a:buClr>
                <a:schemeClr val="bg1"/>
              </a:buClr>
              <a:defRPr lang="en-US" dirty="0" smtClean="0">
                <a:solidFill>
                  <a:schemeClr val="bg1"/>
                </a:solidFill>
              </a:defRPr>
            </a:lvl1pPr>
            <a:lvl2pPr marL="182880" indent="-18288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dirty="0" smtClean="0">
                <a:solidFill>
                  <a:schemeClr val="bg1"/>
                </a:solidFill>
                <a:latin typeface="+mn-lt"/>
              </a:defRPr>
            </a:lvl2pPr>
            <a:lvl3pPr marL="365760" indent="-18288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defRPr lang="en-US" sz="1800" dirty="0" smtClean="0">
                <a:solidFill>
                  <a:schemeClr val="bg1"/>
                </a:solidFill>
                <a:latin typeface="+mn-lt"/>
              </a:defRPr>
            </a:lvl3pPr>
            <a:lvl4pPr marL="548640" defTabSz="365760">
              <a:lnSpc>
                <a:spcPct val="85000"/>
              </a:lnSpc>
              <a:spcBef>
                <a:spcPts val="800"/>
              </a:spcBef>
              <a:buClr>
                <a:schemeClr val="bg1"/>
              </a:buClr>
              <a:defRPr lang="en-US" sz="1400" dirty="0" smtClean="0">
                <a:solidFill>
                  <a:schemeClr val="bg1"/>
                </a:solidFill>
                <a:latin typeface="+mn-lt"/>
              </a:defRPr>
            </a:lvl4pPr>
            <a:lvl5pPr marL="731520" indent="-182880" defTabSz="365760">
              <a:buClr>
                <a:schemeClr val="bg1"/>
              </a:buClr>
              <a:defRPr lang="en-US" sz="1200" dirty="0">
                <a:solidFill>
                  <a:schemeClr val="bg1"/>
                </a:solidFill>
                <a:latin typeface="+mj-lt"/>
              </a:defRPr>
            </a:lvl5pPr>
            <a:lvl6pPr marL="914400" indent="-182880" defTabSz="365760">
              <a:buClr>
                <a:schemeClr val="bg1"/>
              </a:buClr>
              <a:buSzPct val="100000"/>
              <a:buFont typeface="Calibri" panose="020F0502020204030204" pitchFamily="34" charset="0"/>
              <a:buChar char="-"/>
              <a:defRPr>
                <a:solidFill>
                  <a:schemeClr val="bg1"/>
                </a:solidFill>
                <a:latin typeface="+mj-lt"/>
              </a:defRPr>
            </a:lvl6pPr>
          </a:lstStyle>
          <a:p>
            <a:pPr lvl="1"/>
            <a:r>
              <a:rPr lang="en-US" dirty="0"/>
              <a:t>Click to add text or click an icon to add other content types.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47598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773321"/>
            <a:ext cx="7891272" cy="3885991"/>
          </a:xfrm>
        </p:spPr>
        <p:txBody>
          <a:bodyPr wrap="square" anchor="t" anchorCtr="0">
            <a:norm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18" y="4722347"/>
            <a:ext cx="2598426" cy="258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0" y="4722348"/>
            <a:ext cx="1728084" cy="241211"/>
          </a:xfrm>
          <a:prstGeom prst="rect">
            <a:avLst/>
          </a:prstGeom>
        </p:spPr>
      </p:pic>
    </p:spTree>
    <p:extLst/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16" y="4722347"/>
            <a:ext cx="2598430" cy="258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0" y="4722348"/>
            <a:ext cx="1728084" cy="24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36" r:id="rId2"/>
    <p:sldLayoutId id="2147483927" r:id="rId3"/>
    <p:sldLayoutId id="2147483928" r:id="rId4"/>
    <p:sldLayoutId id="2147483929" r:id="rId5"/>
    <p:sldLayoutId id="2147483930" r:id="rId6"/>
    <p:sldLayoutId id="2147483964" r:id="rId7"/>
    <p:sldLayoutId id="2147483931" r:id="rId8"/>
    <p:sldLayoutId id="2147483980" r:id="rId9"/>
    <p:sldLayoutId id="2147483965" r:id="rId10"/>
    <p:sldLayoutId id="2147483935" r:id="rId11"/>
    <p:sldLayoutId id="2147483941" r:id="rId12"/>
    <p:sldLayoutId id="2147483963" r:id="rId13"/>
  </p:sldLayoutIdLst>
  <p:transition>
    <p:fade/>
  </p:transition>
  <p:hf sldNum="0" hdr="0" ftr="0" dt="0"/>
  <p:txStyles>
    <p:titleStyle>
      <a:lvl1pPr algn="ctr" defTabSz="182880" rtl="0" eaLnBrk="1" latinLnBrk="0" hangingPunct="1">
        <a:spcBef>
          <a:spcPct val="0"/>
        </a:spcBef>
        <a:buNone/>
        <a:defRPr lang="en-US" sz="28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rgbClr val="C00000"/>
        </a:buClr>
        <a:buSzPct val="80000"/>
        <a:buFont typeface="Arial" pitchFamily="34" charset="0"/>
        <a:buChar char="•"/>
        <a:defRPr sz="20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tabLst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sas.com/documentation/cdl/en/proc/70377/HTML/default/p1g617vn5t3p39n0z9o601rw74jz.htm#n0tyo6avsj4t6xn1fiyf8ckwxov4" TargetMode="External"/><Relationship Id="rId2" Type="http://schemas.openxmlformats.org/officeDocument/2006/relationships/hyperlink" Target="http://support.sas.com/documentation/cdl/en/proc/70377/HTML/default/p1g617vn5t3p39n0z9o601rw74jz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upport.sas.com/documentation/cdl/en/proc/70377/HTML/default/p1g617vn5t3p39n0z9o601rw74jz.htm#p1erjfwf6nmhk0n1urzdr245crka" TargetMode="External"/><Relationship Id="rId5" Type="http://schemas.openxmlformats.org/officeDocument/2006/relationships/hyperlink" Target="http://support.sas.com/documentation/cdl/en/proc/70377/HTML/default/p1g617vn5t3p39n0z9o601rw74jz.htm#n068vjo65ip08kn178mvol7b0sdh" TargetMode="External"/><Relationship Id="rId4" Type="http://schemas.openxmlformats.org/officeDocument/2006/relationships/hyperlink" Target="http://support.sas.com/documentation/cdl/en/proc/70377/HTML/default/p1g617vn5t3p39n0z9o601rw74jz.htm#p1j80aiy5gu35nn1hhpp399cyfmo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847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macro per tab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ods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excel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b="1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Dataset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b="1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ProcedureCharacteristics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b="1" i="1" dirty="0" err="1">
                <a:latin typeface="Consolas" panose="020B0609020204030204" pitchFamily="49" charset="0"/>
                <a:cs typeface="Consolas" panose="020B0609020204030204" pitchFamily="49" charset="0"/>
              </a:rPr>
              <a:t>PatientCharacteristics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b="1" i="1" dirty="0" err="1">
                <a:latin typeface="Consolas" panose="020B0609020204030204" pitchFamily="49" charset="0"/>
                <a:cs typeface="Consolas" panose="020B0609020204030204" pitchFamily="49" charset="0"/>
              </a:rPr>
              <a:t>ProviderCharacteristics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b="1" i="1" dirty="0" err="1">
                <a:latin typeface="Consolas" panose="020B0609020204030204" pitchFamily="49" charset="0"/>
                <a:cs typeface="Consolas" panose="020B0609020204030204" pitchFamily="49" charset="0"/>
              </a:rPr>
              <a:t>DischargeStatus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b="1" i="1" dirty="0" err="1">
                <a:latin typeface="Consolas" panose="020B0609020204030204" pitchFamily="49" charset="0"/>
                <a:cs typeface="Consolas" panose="020B0609020204030204" pitchFamily="49" charset="0"/>
              </a:rPr>
              <a:t>ComorbidityIndices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b="1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ElixhauserCharlson</a:t>
            </a:r>
            <a:endParaRPr lang="en-US" b="1" i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b="1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b="1" i="1" dirty="0" err="1">
                <a:latin typeface="Consolas" panose="020B0609020204030204" pitchFamily="49" charset="0"/>
                <a:cs typeface="Consolas" panose="020B0609020204030204" pitchFamily="49" charset="0"/>
              </a:rPr>
              <a:t>PrimaryDiagnosis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b="1" i="1" dirty="0" err="1">
                <a:latin typeface="Consolas" panose="020B0609020204030204" pitchFamily="49" charset="0"/>
                <a:cs typeface="Consolas" panose="020B0609020204030204" pitchFamily="49" charset="0"/>
              </a:rPr>
              <a:t>DxTreatment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b="1" i="1" dirty="0">
                <a:latin typeface="Consolas" panose="020B0609020204030204" pitchFamily="49" charset="0"/>
                <a:cs typeface="Consolas" panose="020B0609020204030204" pitchFamily="49" charset="0"/>
              </a:rPr>
              <a:t>NEC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b="1" i="1" dirty="0">
                <a:latin typeface="Consolas" panose="020B0609020204030204" pitchFamily="49" charset="0"/>
                <a:cs typeface="Consolas" panose="020B0609020204030204" pitchFamily="49" charset="0"/>
              </a:rPr>
              <a:t>Devices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b="1" i="1" dirty="0">
                <a:latin typeface="Consolas" panose="020B0609020204030204" pitchFamily="49" charset="0"/>
                <a:cs typeface="Consolas" panose="020B0609020204030204" pitchFamily="49" charset="0"/>
              </a:rPr>
              <a:t>Outcomes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b="1" i="1" dirty="0">
                <a:latin typeface="Consolas" panose="020B0609020204030204" pitchFamily="49" charset="0"/>
                <a:cs typeface="Consolas" panose="020B0609020204030204" pitchFamily="49" charset="0"/>
              </a:rPr>
              <a:t>Readmission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ods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excel </a:t>
            </a:r>
            <a:r>
              <a:rPr lang="en-US" dirty="0"/>
              <a:t>close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0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Guarantee new tab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Prior programs used </a:t>
            </a:r>
            <a:r>
              <a:rPr lang="en-US" dirty="0" err="1" smtClean="0"/>
              <a:t>Tagsets.ExcelXP</a:t>
            </a:r>
            <a:endParaRPr lang="en-US" dirty="0"/>
          </a:p>
          <a:p>
            <a:r>
              <a:rPr lang="en-US" dirty="0" smtClean="0"/>
              <a:t>New </a:t>
            </a:r>
            <a:r>
              <a:rPr lang="en-US" dirty="0" err="1" smtClean="0"/>
              <a:t>sheet_name</a:t>
            </a:r>
            <a:r>
              <a:rPr lang="en-US" dirty="0" smtClean="0"/>
              <a:t> always worked</a:t>
            </a:r>
          </a:p>
          <a:p>
            <a:r>
              <a:rPr lang="en-US" dirty="0" smtClean="0"/>
              <a:t>Not so in 9.4M2</a:t>
            </a:r>
          </a:p>
          <a:p>
            <a:r>
              <a:rPr lang="en-US" dirty="0" smtClean="0"/>
              <a:t>Work around used in </a:t>
            </a:r>
            <a:r>
              <a:rPr lang="en-US" smtClean="0"/>
              <a:t>each macro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9646" y="2637322"/>
            <a:ext cx="76232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ea typeface="Courier New"/>
              </a:rPr>
              <a:t>%macro </a:t>
            </a:r>
            <a:r>
              <a:rPr lang="en-US" sz="1400" dirty="0" err="1">
                <a:latin typeface="Courier New"/>
                <a:ea typeface="Courier New"/>
              </a:rPr>
              <a:t>new_sheet</a:t>
            </a:r>
            <a:r>
              <a:rPr lang="en-US" sz="1400" dirty="0">
                <a:latin typeface="Courier New"/>
                <a:ea typeface="Courier New"/>
              </a:rPr>
              <a:t>(name=);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ea typeface="Courier New"/>
              </a:rPr>
              <a:t>  ODS EXCEL OPTIONS(SHEET_INTERVAL="TABLE" SHEET_NAME=&amp;NAME);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ea typeface="Courier New"/>
              </a:rPr>
              <a:t>  ODS SELECT NONE; DATA _NULL_; DCL </a:t>
            </a:r>
            <a:r>
              <a:rPr lang="en-US" sz="1400" dirty="0" err="1">
                <a:latin typeface="Courier New"/>
                <a:ea typeface="Courier New"/>
              </a:rPr>
              <a:t>odsout</a:t>
            </a:r>
            <a:r>
              <a:rPr lang="en-US" sz="1400" dirty="0">
                <a:latin typeface="Courier New"/>
                <a:ea typeface="Courier New"/>
              </a:rPr>
              <a:t> </a:t>
            </a:r>
            <a:r>
              <a:rPr lang="en-US" sz="1400" dirty="0" err="1">
                <a:latin typeface="Courier New"/>
                <a:ea typeface="Courier New"/>
              </a:rPr>
              <a:t>obj</a:t>
            </a:r>
            <a:r>
              <a:rPr lang="en-US" sz="1400" dirty="0">
                <a:latin typeface="Courier New"/>
                <a:ea typeface="Courier New"/>
              </a:rPr>
              <a:t>(); RUN</a:t>
            </a:r>
            <a:r>
              <a:rPr lang="en-US" sz="1400" dirty="0" smtClean="0">
                <a:latin typeface="Courier New"/>
                <a:ea typeface="Courier New"/>
              </a:rPr>
              <a:t>;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ea typeface="Courier New"/>
              </a:rPr>
              <a:t> </a:t>
            </a:r>
            <a:r>
              <a:rPr lang="en-US" sz="1400" dirty="0" smtClean="0">
                <a:latin typeface="Courier New"/>
                <a:ea typeface="Courier New"/>
              </a:rPr>
              <a:t> </a:t>
            </a:r>
            <a:r>
              <a:rPr lang="en-US" sz="1400" dirty="0">
                <a:latin typeface="Courier New"/>
                <a:ea typeface="Courier New"/>
              </a:rPr>
              <a:t>ODS SELECT ALL;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ea typeface="Courier New"/>
              </a:rPr>
              <a:t>  ODS EXCEL OPTIONS(SHEET_INTERVAL="NONE" SHEET_NAME=&amp;NAME);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ea typeface="Courier New"/>
              </a:rPr>
              <a:t>  ODS SELECT NONE; DATA _NULL_; DCL </a:t>
            </a:r>
            <a:r>
              <a:rPr lang="en-US" sz="1400" dirty="0" err="1">
                <a:latin typeface="Courier New"/>
                <a:ea typeface="Courier New"/>
              </a:rPr>
              <a:t>odsout</a:t>
            </a:r>
            <a:r>
              <a:rPr lang="en-US" sz="1400" dirty="0">
                <a:latin typeface="Courier New"/>
                <a:ea typeface="Courier New"/>
              </a:rPr>
              <a:t> </a:t>
            </a:r>
            <a:r>
              <a:rPr lang="en-US" sz="1400" dirty="0" err="1">
                <a:latin typeface="Courier New"/>
                <a:ea typeface="Courier New"/>
              </a:rPr>
              <a:t>obj</a:t>
            </a:r>
            <a:r>
              <a:rPr lang="en-US" sz="1400" dirty="0">
                <a:latin typeface="Courier New"/>
                <a:ea typeface="Courier New"/>
              </a:rPr>
              <a:t>(); RUN; </a:t>
            </a:r>
            <a:endParaRPr lang="en-US" sz="1400" dirty="0" smtClean="0">
              <a:latin typeface="Courier New"/>
              <a:ea typeface="Courier New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ea typeface="Courier New"/>
              </a:rPr>
              <a:t> </a:t>
            </a:r>
            <a:r>
              <a:rPr lang="en-US" sz="1400" dirty="0" smtClean="0">
                <a:latin typeface="Courier New"/>
                <a:ea typeface="Courier New"/>
              </a:rPr>
              <a:t> ODS </a:t>
            </a:r>
            <a:r>
              <a:rPr lang="en-US" sz="1400" dirty="0">
                <a:latin typeface="Courier New"/>
                <a:ea typeface="Courier New"/>
              </a:rPr>
              <a:t>SELECT ALL;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ea typeface="Courier New"/>
              </a:rPr>
              <a:t>%mend;</a:t>
            </a:r>
            <a:endParaRPr lang="en-US" sz="1400" dirty="0">
              <a:effectLst/>
              <a:latin typeface="Courier New"/>
              <a:ea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62596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is understood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How to make it happen 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Macros need to be coded</a:t>
            </a:r>
          </a:p>
          <a:p>
            <a:r>
              <a:rPr lang="en-US" dirty="0" smtClean="0"/>
              <a:t>Iterations</a:t>
            </a:r>
          </a:p>
          <a:p>
            <a:r>
              <a:rPr lang="en-US" dirty="0" smtClean="0"/>
              <a:t>Layout</a:t>
            </a:r>
          </a:p>
          <a:p>
            <a:r>
              <a:rPr lang="en-US" dirty="0" smtClean="0"/>
              <a:t>Updated data</a:t>
            </a:r>
          </a:p>
          <a:p>
            <a:pPr lvl="1"/>
            <a:r>
              <a:rPr lang="en-US" dirty="0" smtClean="0"/>
              <a:t>Variables</a:t>
            </a:r>
            <a:endParaRPr lang="en-US" dirty="0"/>
          </a:p>
          <a:p>
            <a:pPr lvl="1"/>
            <a:r>
              <a:rPr lang="en-US" dirty="0" smtClean="0"/>
              <a:t>Sub-cohort</a:t>
            </a:r>
          </a:p>
          <a:p>
            <a:r>
              <a:rPr lang="en-US" dirty="0" smtClean="0"/>
              <a:t>Updated classification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62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Avoid File is in 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ERROR</a:t>
            </a:r>
            <a:r>
              <a:rPr lang="en-US" b="1" dirty="0"/>
              <a:t>: File is in </a:t>
            </a:r>
            <a:r>
              <a:rPr lang="en-US" b="1" dirty="0" smtClean="0"/>
              <a:t>use</a:t>
            </a:r>
          </a:p>
          <a:p>
            <a:r>
              <a:rPr lang="en-US" dirty="0" smtClean="0"/>
              <a:t>Avoid two submits going to same file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ODS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EXCEL FILE=%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NextFilename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StudyDataReview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ODS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EXCEL FILE=%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NextFilename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StudyDataReview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macro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NextFilename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basename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 %global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nextfile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%let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nextfile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"%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sysfunc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(pathname(</a:t>
            </a:r>
            <a:r>
              <a:rPr lang="en-US" sz="11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WORK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))\&amp;</a:t>
            </a:r>
            <a:r>
              <a:rPr lang="en-US" sz="11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basename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(%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sysfunc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1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DATE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(),yymmdd10.)) #%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sysfunc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1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monotonic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()).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xlsx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;&amp;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nextfile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%mend;</a:t>
            </a: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16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Avoid running whole program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 couple of lines of SAS code …</a:t>
            </a: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data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_null_;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abort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cancel; 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 thousands of lines of SAS code …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68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</a:t>
            </a:r>
            <a:r>
              <a:rPr lang="en-US" dirty="0" smtClean="0"/>
              <a:t> TABULATE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TABLE statement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/>
              <a:t>SAS Docs</a:t>
            </a:r>
          </a:p>
          <a:p>
            <a:r>
              <a:rPr lang="en-US" b="1" u="sng" dirty="0" smtClean="0">
                <a:hlinkClick r:id="rId2" tooltip="Description of syntax: TABLE Statement"/>
              </a:rPr>
              <a:t>TABLE</a:t>
            </a:r>
            <a:r>
              <a:rPr lang="en-US" dirty="0" smtClean="0"/>
              <a:t> &lt;&lt;</a:t>
            </a:r>
            <a:r>
              <a:rPr lang="en-US" i="1" u="sng" dirty="0" smtClean="0">
                <a:hlinkClick r:id="rId3" tooltip="Description of syntax: page-expression"/>
              </a:rPr>
              <a:t>page-expression</a:t>
            </a:r>
            <a:r>
              <a:rPr lang="en-US" dirty="0" smtClean="0"/>
              <a:t>,&gt; </a:t>
            </a:r>
            <a:r>
              <a:rPr lang="en-US" i="1" u="sng" dirty="0" smtClean="0">
                <a:hlinkClick r:id="rId4" tooltip="Description of syntax: row-expression"/>
              </a:rPr>
              <a:t>row-expression</a:t>
            </a:r>
            <a:r>
              <a:rPr lang="en-US" dirty="0" smtClean="0"/>
              <a:t>,&gt;</a:t>
            </a:r>
            <a:br>
              <a:rPr lang="en-US" dirty="0" smtClean="0"/>
            </a:br>
            <a:r>
              <a:rPr lang="en-US" i="1" u="sng" dirty="0" smtClean="0">
                <a:hlinkClick r:id="rId5" tooltip="Description of syntax: Required Argument"/>
              </a:rPr>
              <a:t>column-expression </a:t>
            </a:r>
            <a:r>
              <a:rPr lang="en-US" dirty="0" smtClean="0"/>
              <a:t>&lt;/ </a:t>
            </a:r>
            <a:r>
              <a:rPr lang="en-US" i="1" u="sng" dirty="0" smtClean="0">
                <a:hlinkClick r:id="rId6" tooltip="Description of syntax: Table Options"/>
              </a:rPr>
              <a:t>table-option(s)</a:t>
            </a:r>
            <a:r>
              <a:rPr lang="en-US" dirty="0" smtClean="0"/>
              <a:t>&gt;;</a:t>
            </a:r>
          </a:p>
          <a:p>
            <a:endParaRPr lang="en-US" dirty="0" smtClean="0"/>
          </a:p>
          <a:p>
            <a:r>
              <a:rPr lang="en-US" dirty="0" smtClean="0"/>
              <a:t>TIP:</a:t>
            </a:r>
            <a:br>
              <a:rPr lang="en-US" dirty="0" smtClean="0"/>
            </a:br>
            <a:r>
              <a:rPr lang="en-US" dirty="0" smtClean="0"/>
              <a:t>A variables role is set by listing it in a CLASS or VAR statement</a:t>
            </a:r>
          </a:p>
          <a:p>
            <a:r>
              <a:rPr lang="en-US" dirty="0" smtClean="0"/>
              <a:t>Categorical -&gt; CLASS</a:t>
            </a:r>
          </a:p>
          <a:p>
            <a:r>
              <a:rPr lang="en-US" dirty="0" smtClean="0"/>
              <a:t>Continuous -&gt; VAR</a:t>
            </a:r>
          </a:p>
          <a:p>
            <a:r>
              <a:rPr lang="en-US" dirty="0" smtClean="0"/>
              <a:t>Binary -&gt; VAR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89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to complex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Iterative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Hands on learning</a:t>
            </a:r>
          </a:p>
          <a:p>
            <a:pPr lvl="1"/>
            <a:r>
              <a:rPr lang="en-US" dirty="0" smtClean="0"/>
              <a:t>By example</a:t>
            </a:r>
          </a:p>
          <a:p>
            <a:pPr lvl="1"/>
            <a:r>
              <a:rPr lang="en-US" dirty="0" smtClean="0"/>
              <a:t>By variation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501351"/>
              </p:ext>
            </p:extLst>
          </p:nvPr>
        </p:nvGraphicFramePr>
        <p:xfrm>
          <a:off x="4610503" y="2391134"/>
          <a:ext cx="3587598" cy="1410998"/>
        </p:xfrm>
        <a:graphic>
          <a:graphicData uri="http://schemas.openxmlformats.org/drawingml/2006/table">
            <a:tbl>
              <a:tblPr firstRow="1" firstCol="1" bandRow="1"/>
              <a:tblGrid>
                <a:gridCol w="614006"/>
                <a:gridCol w="699517"/>
                <a:gridCol w="758025"/>
                <a:gridCol w="758025"/>
                <a:gridCol w="758025"/>
              </a:tblGrid>
              <a:tr h="23611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Surgery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Left Hemicolectomy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Sigmoidectomy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Technique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Technique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2361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3866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4602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19027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13922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8642" y="2265637"/>
            <a:ext cx="3907856" cy="16619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/>
                <a:ea typeface="Courier New"/>
              </a:rPr>
              <a:t>proc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Courier New"/>
              </a:rPr>
              <a:t> tabulate data=SGF17;</a:t>
            </a:r>
            <a:endParaRPr lang="en-US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ea typeface="Courier New"/>
              </a:rPr>
              <a:t>  class type approach;</a:t>
            </a:r>
            <a:endParaRPr lang="en-US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ea typeface="Courier New"/>
              </a:rPr>
              <a:t>  table n, type*approach;</a:t>
            </a:r>
            <a:endParaRPr lang="en-US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ea typeface="Courier New"/>
              </a:rPr>
              <a:t>  label type = 'Surgery';</a:t>
            </a:r>
            <a:endParaRPr lang="en-US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ea typeface="Courier New"/>
              </a:rPr>
              <a:t>  label approach = 'Technique';</a:t>
            </a:r>
            <a:endParaRPr lang="en-US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ea typeface="Courier New"/>
              </a:rPr>
              <a:t>run;</a:t>
            </a:r>
            <a:endParaRPr lang="en-US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55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31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923667"/>
              </p:ext>
            </p:extLst>
          </p:nvPr>
        </p:nvGraphicFramePr>
        <p:xfrm>
          <a:off x="4331370" y="2571658"/>
          <a:ext cx="3587599" cy="824167"/>
        </p:xfrm>
        <a:graphic>
          <a:graphicData uri="http://schemas.openxmlformats.org/drawingml/2006/table">
            <a:tbl>
              <a:tblPr firstRow="1" firstCol="1" bandRow="1"/>
              <a:tblGrid>
                <a:gridCol w="577343"/>
                <a:gridCol w="731692"/>
                <a:gridCol w="760396"/>
                <a:gridCol w="760395"/>
                <a:gridCol w="757773"/>
              </a:tblGrid>
              <a:tr h="17907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Left Hemicolectomy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Sigmoidectomy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3,866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4,602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19,027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13,922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944698"/>
              </p:ext>
            </p:extLst>
          </p:nvPr>
        </p:nvGraphicFramePr>
        <p:xfrm>
          <a:off x="4331371" y="2005364"/>
          <a:ext cx="3587598" cy="1410998"/>
        </p:xfrm>
        <a:graphic>
          <a:graphicData uri="http://schemas.openxmlformats.org/drawingml/2006/table">
            <a:tbl>
              <a:tblPr firstRow="1" firstCol="1" bandRow="1"/>
              <a:tblGrid>
                <a:gridCol w="577514"/>
                <a:gridCol w="736009"/>
                <a:gridCol w="758025"/>
                <a:gridCol w="758025"/>
                <a:gridCol w="758025"/>
              </a:tblGrid>
              <a:tr h="23611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Surgery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Left Hemicolectomy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Sigmoidectomy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Technique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Technique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2361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3866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4602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19027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13922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to complex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Rockwell Condensed"/>
              </a:rPr>
              <a:t>Remove </a:t>
            </a:r>
            <a:r>
              <a:rPr lang="en-US" dirty="0">
                <a:solidFill>
                  <a:srgbClr val="000000"/>
                </a:solidFill>
                <a:latin typeface="Rockwell Condensed"/>
              </a:rPr>
              <a:t>the variable names and have commas for the counts.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585849"/>
              </p:ext>
            </p:extLst>
          </p:nvPr>
        </p:nvGraphicFramePr>
        <p:xfrm>
          <a:off x="868078" y="2147879"/>
          <a:ext cx="3268980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326898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</a:rPr>
                        <a:t>proc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</a:rPr>
                        <a:t> tabulate data=SGF17;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</a:rPr>
                        <a:t>  class type approach;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</a:rPr>
                        <a:t>  table 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</a:rPr>
                        <a:t>*f=comma9.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</a:rPr>
                        <a:t>, type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</a:rPr>
                        <a:t>=''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</a:rPr>
                        <a:t>*approach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</a:rPr>
                        <a:t>=''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</a:rPr>
                        <a:t>;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</a:rPr>
                        <a:t>run;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78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to complex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Rockwell Condensed"/>
              </a:rPr>
              <a:t>Add </a:t>
            </a:r>
            <a:r>
              <a:rPr lang="en-US" dirty="0">
                <a:solidFill>
                  <a:srgbClr val="000000"/>
                </a:solidFill>
                <a:latin typeface="Rockwell Condensed"/>
              </a:rPr>
              <a:t>total columns for type and </a:t>
            </a:r>
            <a:r>
              <a:rPr lang="en-US" dirty="0" smtClean="0">
                <a:solidFill>
                  <a:srgbClr val="000000"/>
                </a:solidFill>
                <a:latin typeface="Rockwell Condensed"/>
              </a:rPr>
              <a:t>approach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556326"/>
              </p:ext>
            </p:extLst>
          </p:nvPr>
        </p:nvGraphicFramePr>
        <p:xfrm>
          <a:off x="868078" y="1772493"/>
          <a:ext cx="3268980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326898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class type approach;</a:t>
                      </a:r>
                      <a:endParaRPr lang="en-US" sz="2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table </a:t>
                      </a:r>
                      <a:endParaRPr lang="en-US" sz="2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  n*f=comma9.</a:t>
                      </a:r>
                      <a:endParaRPr lang="en-US" sz="2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, </a:t>
                      </a:r>
                      <a:r>
                        <a:rPr lang="en-US" sz="1400" dirty="0" smtClean="0"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Courier New"/>
                        </a:rPr>
                        <a:t>(all</a:t>
                      </a: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   type=''</a:t>
                      </a:r>
                      <a:r>
                        <a:rPr lang="en-US" sz="1400" dirty="0" smtClean="0"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Courier New"/>
                        </a:rPr>
                        <a:t>)</a:t>
                      </a:r>
                      <a:endParaRPr lang="en-US" sz="2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  * </a:t>
                      </a:r>
                      <a:r>
                        <a:rPr lang="en-US" sz="1400" dirty="0" smtClean="0"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Courier New"/>
                        </a:rPr>
                        <a:t>(all</a:t>
                      </a: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   approach=''</a:t>
                      </a:r>
                      <a:r>
                        <a:rPr lang="en-US" sz="1400" dirty="0" smtClean="0"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Courier New"/>
                        </a:rPr>
                        <a:t>)</a:t>
                      </a:r>
                      <a:endParaRPr lang="en-US" sz="2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;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20711"/>
              </p:ext>
            </p:extLst>
          </p:nvPr>
        </p:nvGraphicFramePr>
        <p:xfrm>
          <a:off x="1108710" y="3284642"/>
          <a:ext cx="7408922" cy="579693"/>
        </p:xfrm>
        <a:graphic>
          <a:graphicData uri="http://schemas.openxmlformats.org/drawingml/2006/table">
            <a:tbl>
              <a:tblPr firstRow="1" firstCol="1" bandRow="1"/>
              <a:tblGrid>
                <a:gridCol w="701818"/>
                <a:gridCol w="701818"/>
                <a:gridCol w="701818"/>
                <a:gridCol w="791916"/>
                <a:gridCol w="791916"/>
                <a:gridCol w="807091"/>
                <a:gridCol w="807091"/>
                <a:gridCol w="701818"/>
                <a:gridCol w="701818"/>
                <a:gridCol w="701818"/>
              </a:tblGrid>
              <a:tr h="17907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All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Left Hemicolectomy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Sigmoidectomy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All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All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All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41,417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22,893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18,524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8,468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3,866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4,602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32,949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19,027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13,922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39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to complex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en-US" dirty="0">
                <a:latin typeface="Rockwell Condensed"/>
                <a:ea typeface="Times New Roman"/>
                <a:cs typeface="Times New Roman"/>
              </a:rPr>
              <a:t>That’s too much ALL. I need only a single ALL column for the </a:t>
            </a:r>
            <a:r>
              <a:rPr lang="en-US" dirty="0" smtClean="0">
                <a:latin typeface="Rockwell Condensed"/>
                <a:ea typeface="Times New Roman"/>
                <a:cs typeface="Times New Roman"/>
              </a:rPr>
              <a:t>N=41,417</a:t>
            </a:r>
            <a:br>
              <a:rPr lang="en-US" dirty="0" smtClean="0">
                <a:latin typeface="Rockwell Condensed"/>
                <a:ea typeface="Times New Roman"/>
                <a:cs typeface="Times New Roman"/>
              </a:rPr>
            </a:br>
            <a:endParaRPr lang="en-US" dirty="0" smtClean="0">
              <a:latin typeface="Rockwell Condensed"/>
              <a:ea typeface="Times New Roman"/>
              <a:cs typeface="Times New Roman"/>
            </a:endParaRPr>
          </a:p>
          <a:p>
            <a:pPr marL="0">
              <a:spcBef>
                <a:spcPts val="0"/>
              </a:spcBef>
            </a:pPr>
            <a:r>
              <a:rPr lang="en-US" dirty="0" smtClean="0"/>
              <a:t>Dimensional </a:t>
            </a:r>
            <a:r>
              <a:rPr lang="en-US" dirty="0"/>
              <a:t>expressions </a:t>
            </a:r>
            <a:r>
              <a:rPr lang="en-US" dirty="0" smtClean="0"/>
              <a:t>are powerful constructs</a:t>
            </a:r>
            <a:endParaRPr lang="en-US" dirty="0">
              <a:effectLst/>
              <a:latin typeface="Rockwell Condensed"/>
              <a:ea typeface="Times New Roman"/>
              <a:cs typeface="Times New Roman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612537"/>
              </p:ext>
            </p:extLst>
          </p:nvPr>
        </p:nvGraphicFramePr>
        <p:xfrm>
          <a:off x="868078" y="2022750"/>
          <a:ext cx="3268980" cy="853440"/>
        </p:xfrm>
        <a:graphic>
          <a:graphicData uri="http://schemas.openxmlformats.org/drawingml/2006/table">
            <a:tbl>
              <a:tblPr firstRow="1" firstCol="1" bandRow="1"/>
              <a:tblGrid>
                <a:gridCol w="326898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class type approach;</a:t>
                      </a:r>
                      <a:endParaRPr lang="en-US" sz="2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table</a:t>
                      </a:r>
                      <a:endParaRPr lang="en-US" sz="2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  n*f=comma9.</a:t>
                      </a:r>
                      <a:endParaRPr lang="en-US" sz="2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, </a:t>
                      </a:r>
                      <a:r>
                        <a:rPr lang="en-US" sz="1400" dirty="0" smtClean="0"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Courier New"/>
                        </a:rPr>
                        <a:t>all</a:t>
                      </a: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 type='' * approach='';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2697"/>
              </p:ext>
            </p:extLst>
          </p:nvPr>
        </p:nvGraphicFramePr>
        <p:xfrm>
          <a:off x="2541068" y="3301147"/>
          <a:ext cx="5853164" cy="579693"/>
        </p:xfrm>
        <a:graphic>
          <a:graphicData uri="http://schemas.openxmlformats.org/drawingml/2006/table">
            <a:tbl>
              <a:tblPr firstRow="1" firstCol="1" bandRow="1"/>
              <a:tblGrid>
                <a:gridCol w="1139231"/>
                <a:gridCol w="675505"/>
                <a:gridCol w="1161140"/>
                <a:gridCol w="1161140"/>
                <a:gridCol w="858074"/>
                <a:gridCol w="858074"/>
              </a:tblGrid>
              <a:tr h="17907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All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Left Hemicolectomy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Sigmoidectomy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41,417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3,866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4,602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19,027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13,922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131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626364" y="640079"/>
            <a:ext cx="7891272" cy="784459"/>
          </a:xfrm>
        </p:spPr>
        <p:txBody>
          <a:bodyPr>
            <a:noAutofit/>
          </a:bodyPr>
          <a:lstStyle/>
          <a:p>
            <a:r>
              <a:rPr lang="en-US" dirty="0" smtClean="0"/>
              <a:t>Richard DeVenezia</a:t>
            </a:r>
            <a:br>
              <a:rPr lang="en-US" dirty="0" smtClean="0"/>
            </a:br>
            <a:r>
              <a:rPr lang="en-US" dirty="0" smtClean="0"/>
              <a:t>Programmer Analyst</a:t>
            </a:r>
            <a:r>
              <a:rPr lang="en-US" dirty="0"/>
              <a:t>, </a:t>
            </a:r>
            <a:r>
              <a:rPr lang="en-US" dirty="0" smtClean="0"/>
              <a:t>Johnson &amp; Johnson</a:t>
            </a:r>
            <a:r>
              <a:rPr lang="en-US" dirty="0"/>
              <a:t>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68404" y="1540043"/>
            <a:ext cx="6949440" cy="299538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Richard has worked at Johnson &amp; Johnson in the Medical Device Epidemiology group for two years. He has been a SAS programmer and system developer in a wide range of industries and roles since 1990.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2" y="2997342"/>
            <a:ext cx="10953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04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to complex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TRICKY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en-US" dirty="0">
                <a:latin typeface="Rockwell Condensed"/>
                <a:ea typeface="Times New Roman"/>
                <a:cs typeface="Times New Roman"/>
              </a:rPr>
              <a:t>N counts in the column </a:t>
            </a:r>
            <a:r>
              <a:rPr lang="en-US" dirty="0" smtClean="0">
                <a:latin typeface="Rockwell Condensed"/>
                <a:ea typeface="Times New Roman"/>
                <a:cs typeface="Times New Roman"/>
              </a:rPr>
              <a:t>headers.</a:t>
            </a:r>
            <a:br>
              <a:rPr lang="en-US" dirty="0" smtClean="0">
                <a:latin typeface="Rockwell Condensed"/>
                <a:ea typeface="Times New Roman"/>
                <a:cs typeface="Times New Roman"/>
              </a:rPr>
            </a:br>
            <a:endParaRPr lang="en-US" dirty="0" smtClean="0">
              <a:latin typeface="Rockwell Condensed"/>
              <a:ea typeface="Times New Roman"/>
              <a:cs typeface="Times New Roman"/>
            </a:endParaRPr>
          </a:p>
          <a:p>
            <a:pPr marL="0">
              <a:spcBef>
                <a:spcPts val="0"/>
              </a:spcBef>
            </a:pPr>
            <a:r>
              <a:rPr lang="en-US" dirty="0" err="1" smtClean="0"/>
              <a:t>SUMMARY</a:t>
            </a:r>
            <a:r>
              <a:rPr lang="en-US" i="1" dirty="0" err="1" smtClean="0"/>
              <a:t>ize</a:t>
            </a:r>
            <a:r>
              <a:rPr lang="en-US" dirty="0" smtClean="0"/>
              <a:t> column hierarchy levels as types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()*(type) ()*(type)*(approach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Merge counts at each level into original data as (n=##,###)</a:t>
            </a:r>
          </a:p>
          <a:p>
            <a:pPr lvl="1"/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71716"/>
              </p:ext>
            </p:extLst>
          </p:nvPr>
        </p:nvGraphicFramePr>
        <p:xfrm>
          <a:off x="868078" y="2860125"/>
          <a:ext cx="3268980" cy="1463739"/>
        </p:xfrm>
        <a:graphic>
          <a:graphicData uri="http://schemas.openxmlformats.org/drawingml/2006/table">
            <a:tbl>
              <a:tblPr firstRow="1" firstCol="1" bandRow="1"/>
              <a:tblGrid>
                <a:gridCol w="326898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table n*f=comma9.</a:t>
                      </a:r>
                      <a:endParaRPr lang="en-US" sz="2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, all </a:t>
                      </a:r>
                      <a:endParaRPr lang="en-US" sz="2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  </a:t>
                      </a:r>
                      <a:r>
                        <a:rPr lang="en-US" sz="1400" dirty="0" smtClean="0"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Courier New"/>
                        </a:rPr>
                        <a:t>level0_count</a:t>
                      </a: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=''</a:t>
                      </a:r>
                      <a:endParaRPr lang="en-US" sz="2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  * type=''</a:t>
                      </a:r>
                      <a:endParaRPr lang="en-US" sz="2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    * </a:t>
                      </a:r>
                      <a:r>
                        <a:rPr lang="en-US" sz="1400" dirty="0" smtClean="0">
                          <a:effectLst/>
                          <a:highlight>
                            <a:srgbClr val="FFFF00"/>
                          </a:highlight>
                          <a:latin typeface="Courier New"/>
                          <a:ea typeface="Courier New"/>
                        </a:rPr>
                        <a:t>level1_count</a:t>
                      </a: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=''</a:t>
                      </a:r>
                      <a:endParaRPr lang="en-US" sz="2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ourier New"/>
                          <a:ea typeface="Courier New"/>
                        </a:rPr>
                        <a:t>      * approach='';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71462"/>
              </p:ext>
            </p:extLst>
          </p:nvPr>
        </p:nvGraphicFramePr>
        <p:xfrm>
          <a:off x="4706754" y="3262785"/>
          <a:ext cx="3810882" cy="1049274"/>
        </p:xfrm>
        <a:graphic>
          <a:graphicData uri="http://schemas.openxmlformats.org/drawingml/2006/table">
            <a:tbl>
              <a:tblPr firstRow="1" firstCol="1" bandRow="1"/>
              <a:tblGrid>
                <a:gridCol w="625642"/>
                <a:gridCol w="664906"/>
                <a:gridCol w="552964"/>
                <a:gridCol w="655790"/>
                <a:gridCol w="655790"/>
                <a:gridCol w="655790"/>
              </a:tblGrid>
              <a:tr h="17907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All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(n=41,417)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Left Hemicolectomy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Sigmoidectomy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(n=8,468)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(n=32,949)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41,417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3,866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4,602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19,027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13,922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655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to complex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</a:pPr>
            <a:r>
              <a:rPr lang="en-US" dirty="0" smtClean="0"/>
              <a:t>Use a macro for column expression</a:t>
            </a:r>
          </a:p>
          <a:p>
            <a:pPr marL="0">
              <a:spcBef>
                <a:spcPts val="0"/>
              </a:spcBef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macro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columns_TypeApproach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  * 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approach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' '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%mend;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%macro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columns_TypeApproach_withCounts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level0_count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='' * 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=''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level1_count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='' * 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approach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=''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%mend;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30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to complex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</a:pPr>
            <a:r>
              <a:rPr lang="en-US" dirty="0" smtClean="0"/>
              <a:t>Use a macro for column expression</a:t>
            </a:r>
          </a:p>
          <a:p>
            <a:pPr marL="0">
              <a:spcBef>
                <a:spcPts val="0"/>
              </a:spcBef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macro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columns_TypeApproach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  * 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approach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' '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%mend;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%macro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columns_TypeApproach_withCounts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level0_count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='' * 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=''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level1_count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='' * 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approach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=''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%mend;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09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to complex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n-US" dirty="0" smtClean="0">
                <a:latin typeface="Rockwell Condensed"/>
                <a:ea typeface="Times New Roman"/>
                <a:cs typeface="Times New Roman"/>
              </a:rPr>
              <a:t>Make SIGMOID and OPEN appear first in the column </a:t>
            </a:r>
            <a:r>
              <a:rPr lang="en-US" dirty="0">
                <a:latin typeface="Rockwell Condensed"/>
                <a:ea typeface="Times New Roman"/>
                <a:cs typeface="Times New Roman"/>
              </a:rPr>
              <a:t>headers.</a:t>
            </a:r>
            <a:br>
              <a:rPr lang="en-US" dirty="0">
                <a:latin typeface="Rockwell Condensed"/>
                <a:ea typeface="Times New Roman"/>
                <a:cs typeface="Times New Roman"/>
              </a:rPr>
            </a:br>
            <a:endParaRPr lang="en-US" dirty="0">
              <a:latin typeface="Rockwell Condensed"/>
              <a:ea typeface="Times New Roman"/>
              <a:cs typeface="Times New Roman"/>
            </a:endParaRPr>
          </a:p>
          <a:p>
            <a:pPr marL="0">
              <a:spcBef>
                <a:spcPts val="0"/>
              </a:spcBef>
            </a:pPr>
            <a:r>
              <a:rPr lang="en-US" dirty="0" smtClean="0"/>
              <a:t>Order by format or value</a:t>
            </a:r>
          </a:p>
          <a:p>
            <a:pPr marL="0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755583" y="2040556"/>
            <a:ext cx="4547937" cy="167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300" dirty="0">
                <a:latin typeface="Courier New"/>
                <a:ea typeface="Courier New"/>
              </a:rPr>
              <a:t>class level0_count level1_count;</a:t>
            </a:r>
            <a:endParaRPr lang="en-US" sz="13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en-US" sz="1300" dirty="0">
                <a:latin typeface="Courier New"/>
                <a:ea typeface="Courier New"/>
              </a:rPr>
              <a:t>class type / </a:t>
            </a:r>
            <a:r>
              <a:rPr lang="en-US" sz="1300" dirty="0">
                <a:highlight>
                  <a:srgbClr val="FFFF00"/>
                </a:highlight>
                <a:latin typeface="Courier New"/>
                <a:ea typeface="Courier New"/>
              </a:rPr>
              <a:t>descending</a:t>
            </a:r>
            <a:r>
              <a:rPr lang="en-US" sz="1300" dirty="0">
                <a:latin typeface="Courier New"/>
                <a:ea typeface="Courier New"/>
              </a:rPr>
              <a:t>;</a:t>
            </a:r>
            <a:endParaRPr lang="en-US" sz="13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en-US" sz="1300" dirty="0">
                <a:latin typeface="Courier New"/>
                <a:ea typeface="Courier New"/>
              </a:rPr>
              <a:t>class approach / </a:t>
            </a:r>
            <a:r>
              <a:rPr lang="en-US" sz="1300" dirty="0" err="1">
                <a:highlight>
                  <a:srgbClr val="FFFF00"/>
                </a:highlight>
                <a:latin typeface="Courier New"/>
                <a:ea typeface="Courier New"/>
              </a:rPr>
              <a:t>preloadfmt</a:t>
            </a:r>
            <a:r>
              <a:rPr lang="en-US" sz="1300" dirty="0">
                <a:highlight>
                  <a:srgbClr val="FFFF00"/>
                </a:highlight>
                <a:latin typeface="Courier New"/>
                <a:ea typeface="Courier New"/>
              </a:rPr>
              <a:t> order=data</a:t>
            </a:r>
            <a:r>
              <a:rPr lang="en-US" sz="1300" dirty="0">
                <a:latin typeface="Courier New"/>
                <a:ea typeface="Courier New"/>
              </a:rPr>
              <a:t>;</a:t>
            </a:r>
            <a:endParaRPr lang="en-US" sz="13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en-US" sz="1300" dirty="0">
                <a:latin typeface="Courier New"/>
                <a:ea typeface="Courier New"/>
              </a:rPr>
              <a:t>format approach </a:t>
            </a:r>
            <a:r>
              <a:rPr lang="en-US" sz="1300" dirty="0">
                <a:highlight>
                  <a:srgbClr val="FFFF00"/>
                </a:highlight>
                <a:latin typeface="Courier New"/>
                <a:ea typeface="Courier New"/>
              </a:rPr>
              <a:t>$</a:t>
            </a:r>
            <a:r>
              <a:rPr lang="en-US" sz="1300" dirty="0" err="1">
                <a:highlight>
                  <a:srgbClr val="FFFF00"/>
                </a:highlight>
                <a:latin typeface="Courier New"/>
                <a:ea typeface="Courier New"/>
              </a:rPr>
              <a:t>OpenLap</a:t>
            </a:r>
            <a:r>
              <a:rPr lang="en-US" sz="1300" dirty="0">
                <a:highlight>
                  <a:srgbClr val="FFFF00"/>
                </a:highlight>
                <a:latin typeface="Courier New"/>
                <a:ea typeface="Courier New"/>
              </a:rPr>
              <a:t>.</a:t>
            </a:r>
            <a:r>
              <a:rPr lang="en-US" sz="1300" dirty="0">
                <a:latin typeface="Courier New"/>
                <a:ea typeface="Courier New"/>
              </a:rPr>
              <a:t>;</a:t>
            </a:r>
            <a:endParaRPr lang="en-US" sz="13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en-US" sz="1300" dirty="0">
                <a:latin typeface="Courier New"/>
                <a:ea typeface="Courier New"/>
              </a:rPr>
              <a:t> </a:t>
            </a:r>
            <a:endParaRPr lang="en-US" sz="13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en-US" sz="1300" dirty="0">
                <a:latin typeface="Courier New"/>
                <a:ea typeface="Courier New"/>
              </a:rPr>
              <a:t>table n*f=comma9.</a:t>
            </a:r>
            <a:endParaRPr lang="en-US" sz="1300" dirty="0">
              <a:latin typeface="Times New Roman"/>
              <a:ea typeface="Times New Roman"/>
            </a:endParaRPr>
          </a:p>
          <a:p>
            <a:r>
              <a:rPr lang="en-US" sz="1300" dirty="0">
                <a:latin typeface="Courier New"/>
                <a:ea typeface="Courier New"/>
              </a:rPr>
              <a:t>, </a:t>
            </a:r>
            <a:r>
              <a:rPr lang="en-US" sz="1300" dirty="0">
                <a:highlight>
                  <a:srgbClr val="FFFF00"/>
                </a:highlight>
                <a:latin typeface="Courier New"/>
                <a:ea typeface="Courier New"/>
              </a:rPr>
              <a:t>%</a:t>
            </a:r>
            <a:r>
              <a:rPr lang="en-US" sz="1300" dirty="0" err="1">
                <a:highlight>
                  <a:srgbClr val="FFFF00"/>
                </a:highlight>
                <a:latin typeface="Courier New"/>
                <a:ea typeface="Courier New"/>
              </a:rPr>
              <a:t>columns_TypeApproach</a:t>
            </a:r>
            <a:r>
              <a:rPr lang="en-US" sz="1300" dirty="0">
                <a:latin typeface="Courier New"/>
                <a:ea typeface="Courier New"/>
              </a:rPr>
              <a:t> ;</a:t>
            </a:r>
            <a:endParaRPr lang="en-US" sz="13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29773"/>
              </p:ext>
            </p:extLst>
          </p:nvPr>
        </p:nvGraphicFramePr>
        <p:xfrm>
          <a:off x="3137835" y="3767045"/>
          <a:ext cx="5198646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462013"/>
                <a:gridCol w="900077"/>
                <a:gridCol w="762122"/>
                <a:gridCol w="1031298"/>
                <a:gridCol w="1031298"/>
                <a:gridCol w="1011838"/>
              </a:tblGrid>
              <a:tr h="17907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All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Sigmoidectomy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Left Hemicolectomy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41,417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13,922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19,027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4,602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3,866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478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 – Leading spaces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Trick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 transformation</a:t>
            </a:r>
            <a:endParaRPr lang="en-US" dirty="0"/>
          </a:p>
          <a:p>
            <a:r>
              <a:rPr lang="en-US" dirty="0" smtClean="0"/>
              <a:t>Or custom format (CLASS / ORDER=FORMATTED)</a:t>
            </a:r>
            <a:endParaRPr lang="en-US" dirty="0"/>
          </a:p>
          <a:p>
            <a:pPr marL="0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755583" y="2040556"/>
            <a:ext cx="78494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ea typeface="Courier New"/>
              </a:rPr>
              <a:t>data letters; </a:t>
            </a:r>
            <a:endParaRPr lang="en-US" sz="1400" dirty="0" smtClean="0">
              <a:latin typeface="Courier New"/>
              <a:ea typeface="Courier New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Courier New"/>
                <a:ea typeface="Courier New"/>
              </a:rPr>
              <a:t>  do </a:t>
            </a:r>
            <a:r>
              <a:rPr lang="en-US" sz="1400" dirty="0">
                <a:latin typeface="Courier New"/>
                <a:ea typeface="Courier New"/>
              </a:rPr>
              <a:t>letter = 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Courier New"/>
              </a:rPr>
              <a:t>'A0'x</a:t>
            </a:r>
            <a:r>
              <a:rPr lang="en-US" sz="1400" dirty="0">
                <a:latin typeface="Courier New"/>
                <a:ea typeface="Courier New"/>
              </a:rPr>
              <a:t>||'A', 'B', 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Courier New"/>
              </a:rPr>
              <a:t>' C'</a:t>
            </a:r>
            <a:r>
              <a:rPr lang="en-US" sz="1400" dirty="0">
                <a:latin typeface="Courier New"/>
                <a:ea typeface="Courier New"/>
              </a:rPr>
              <a:t>, 'D', 'E', 'F';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ea typeface="Courier New"/>
              </a:rPr>
              <a:t>    output;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ea typeface="Courier New"/>
              </a:rPr>
              <a:t>  end;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/>
                <a:ea typeface="Courier New"/>
              </a:rPr>
              <a:t>run</a:t>
            </a:r>
            <a:r>
              <a:rPr lang="en-US" sz="1400" dirty="0" smtClean="0">
                <a:latin typeface="Courier New"/>
                <a:ea typeface="Courier New"/>
              </a:rPr>
              <a:t>;</a:t>
            </a:r>
          </a:p>
          <a:p>
            <a:r>
              <a:rPr lang="en-US" sz="1400" dirty="0" err="1">
                <a:latin typeface="Courier New"/>
                <a:ea typeface="Courier New"/>
              </a:rPr>
              <a:t>proc</a:t>
            </a:r>
            <a:r>
              <a:rPr lang="en-US" sz="1400" dirty="0">
                <a:latin typeface="Courier New"/>
                <a:ea typeface="Courier New"/>
              </a:rPr>
              <a:t> tabulate data=letters;</a:t>
            </a:r>
            <a:endParaRPr lang="en-US" sz="2800" dirty="0">
              <a:latin typeface="Times New Roman"/>
              <a:ea typeface="Times New Roman"/>
            </a:endParaRPr>
          </a:p>
          <a:p>
            <a:r>
              <a:rPr lang="en-US" sz="1400" dirty="0">
                <a:latin typeface="Courier New"/>
                <a:ea typeface="Courier New"/>
              </a:rPr>
              <a:t>  class letter;</a:t>
            </a:r>
            <a:endParaRPr lang="en-US" sz="2800" dirty="0">
              <a:latin typeface="Times New Roman"/>
              <a:ea typeface="Times New Roman"/>
            </a:endParaRPr>
          </a:p>
          <a:p>
            <a:r>
              <a:rPr lang="en-US" sz="1400" dirty="0">
                <a:latin typeface="Courier New"/>
                <a:ea typeface="Courier New"/>
              </a:rPr>
              <a:t>  table n, letter;</a:t>
            </a:r>
            <a:endParaRPr lang="en-US" sz="2800" dirty="0">
              <a:latin typeface="Times New Roman"/>
              <a:ea typeface="Times New Roman"/>
            </a:endParaRPr>
          </a:p>
          <a:p>
            <a:r>
              <a:rPr lang="en-US" sz="1400" dirty="0">
                <a:latin typeface="Courier New"/>
                <a:ea typeface="Courier New"/>
              </a:rPr>
              <a:t>run;</a:t>
            </a:r>
            <a:endParaRPr lang="en-US" sz="1400" dirty="0">
              <a:effectLst/>
              <a:latin typeface="Courier New"/>
              <a:ea typeface="Courier New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435"/>
              </p:ext>
            </p:extLst>
          </p:nvPr>
        </p:nvGraphicFramePr>
        <p:xfrm>
          <a:off x="4312119" y="3071440"/>
          <a:ext cx="3974481" cy="676467"/>
        </p:xfrm>
        <a:graphic>
          <a:graphicData uri="http://schemas.openxmlformats.org/drawingml/2006/table">
            <a:tbl>
              <a:tblPr firstRow="1" firstCol="1" bandRow="1"/>
              <a:tblGrid>
                <a:gridCol w="535058"/>
                <a:gridCol w="525026"/>
                <a:gridCol w="525026"/>
                <a:gridCol w="525026"/>
                <a:gridCol w="489913"/>
                <a:gridCol w="687216"/>
                <a:gridCol w="687216"/>
              </a:tblGrid>
              <a:tr h="17907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letter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112277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</a:rPr>
                        <a:t>C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B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F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en-US" sz="1400" b="1">
                          <a:solidFill>
                            <a:srgbClr val="112277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</a:rPr>
                        <a:t>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607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latin typeface="Rockwell Condensed"/>
                <a:ea typeface="Times New Roman"/>
                <a:cs typeface="Times New Roman"/>
              </a:rPr>
              <a:t>Categorical age</a:t>
            </a:r>
            <a:r>
              <a:rPr lang="en-US" dirty="0">
                <a:latin typeface="Rockwell Condensed"/>
                <a:ea typeface="Times New Roman"/>
                <a:cs typeface="Times New Roman"/>
              </a:rPr>
              <a:t>, gender and </a:t>
            </a:r>
            <a:r>
              <a:rPr lang="en-US" dirty="0" smtClean="0">
                <a:latin typeface="Rockwell Condensed"/>
                <a:ea typeface="Times New Roman"/>
                <a:cs typeface="Times New Roman"/>
              </a:rPr>
              <a:t>payer</a:t>
            </a:r>
          </a:p>
          <a:p>
            <a:endParaRPr lang="en-US" dirty="0">
              <a:latin typeface="Rockwell Condensed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6333" y="2187030"/>
            <a:ext cx="4547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 New"/>
                <a:ea typeface="Courier New"/>
              </a:rPr>
              <a:t>proc</a:t>
            </a:r>
            <a:r>
              <a:rPr lang="en-US" sz="1400" dirty="0">
                <a:latin typeface="Courier New"/>
                <a:ea typeface="Courier New"/>
              </a:rPr>
              <a:t> tabulate data=SGF17_v2;</a:t>
            </a:r>
            <a:endParaRPr lang="en-US" sz="1400" dirty="0">
              <a:latin typeface="Times New Roman"/>
              <a:ea typeface="Times New Roman"/>
            </a:endParaRPr>
          </a:p>
          <a:p>
            <a:r>
              <a:rPr lang="en-US" sz="1400" dirty="0">
                <a:latin typeface="Courier New"/>
                <a:ea typeface="Courier New"/>
              </a:rPr>
              <a:t>  %</a:t>
            </a:r>
            <a:r>
              <a:rPr lang="en-US" sz="1400" dirty="0" err="1">
                <a:latin typeface="Courier New"/>
                <a:ea typeface="Courier New"/>
              </a:rPr>
              <a:t>colvars_TypeApproach_slim</a:t>
            </a:r>
            <a:r>
              <a:rPr lang="en-US" sz="1400" dirty="0">
                <a:latin typeface="Courier New"/>
                <a:ea typeface="Courier New"/>
              </a:rPr>
              <a:t>;</a:t>
            </a:r>
            <a:endParaRPr lang="en-US" sz="1400" dirty="0">
              <a:latin typeface="Times New Roman"/>
              <a:ea typeface="Times New Roman"/>
            </a:endParaRPr>
          </a:p>
          <a:p>
            <a:r>
              <a:rPr lang="en-US" sz="1400" dirty="0">
                <a:latin typeface="Courier New"/>
                <a:ea typeface="Courier New"/>
              </a:rPr>
              <a:t>  </a:t>
            </a:r>
            <a:r>
              <a:rPr lang="en-US" sz="1400" b="1" dirty="0">
                <a:latin typeface="Courier New"/>
                <a:ea typeface="Courier New"/>
              </a:rPr>
              <a:t>class age gender </a:t>
            </a:r>
            <a:r>
              <a:rPr lang="en-US" sz="1400" b="1" dirty="0" err="1">
                <a:latin typeface="Courier New"/>
                <a:ea typeface="Courier New"/>
              </a:rPr>
              <a:t>std_payor</a:t>
            </a:r>
            <a:r>
              <a:rPr lang="en-US" sz="1400" dirty="0">
                <a:latin typeface="Courier New"/>
                <a:ea typeface="Courier New"/>
              </a:rPr>
              <a:t>;</a:t>
            </a:r>
            <a:endParaRPr lang="en-US" sz="1400" dirty="0">
              <a:latin typeface="Times New Roman"/>
              <a:ea typeface="Times New Roman"/>
            </a:endParaRPr>
          </a:p>
          <a:p>
            <a:r>
              <a:rPr lang="en-US" sz="1400" dirty="0">
                <a:latin typeface="Courier New"/>
                <a:ea typeface="Courier New"/>
              </a:rPr>
              <a:t>  table </a:t>
            </a:r>
            <a:endParaRPr lang="en-US" sz="1400" dirty="0">
              <a:latin typeface="Times New Roman"/>
              <a:ea typeface="Times New Roman"/>
            </a:endParaRPr>
          </a:p>
          <a:p>
            <a:r>
              <a:rPr lang="en-US" sz="1400" dirty="0">
                <a:latin typeface="Courier New"/>
                <a:ea typeface="Courier New"/>
              </a:rPr>
              <a:t>    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Courier New"/>
              </a:rPr>
              <a:t>(age gender </a:t>
            </a:r>
            <a:r>
              <a:rPr lang="en-US" sz="1400" dirty="0" err="1">
                <a:highlight>
                  <a:srgbClr val="FFFF00"/>
                </a:highlight>
                <a:latin typeface="Courier New"/>
                <a:ea typeface="Courier New"/>
              </a:rPr>
              <a:t>std_payor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Courier New"/>
              </a:rPr>
              <a:t>) * 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Courier New"/>
              </a:rPr>
              <a:t>n</a:t>
            </a:r>
            <a:r>
              <a:rPr lang="en-US" sz="1400" dirty="0" smtClean="0">
                <a:latin typeface="Courier New"/>
                <a:ea typeface="Courier New"/>
              </a:rPr>
              <a:t>*f=comma9</a:t>
            </a:r>
            <a:r>
              <a:rPr lang="en-US" sz="1400" dirty="0">
                <a:latin typeface="Courier New"/>
                <a:ea typeface="Courier New"/>
              </a:rPr>
              <a:t>.</a:t>
            </a:r>
            <a:endParaRPr lang="en-US" sz="1400" dirty="0">
              <a:latin typeface="Times New Roman"/>
              <a:ea typeface="Times New Roman"/>
            </a:endParaRPr>
          </a:p>
          <a:p>
            <a:r>
              <a:rPr lang="en-US" sz="1400" dirty="0">
                <a:latin typeface="Courier New"/>
                <a:ea typeface="Courier New"/>
              </a:rPr>
              <a:t>  , %</a:t>
            </a:r>
            <a:r>
              <a:rPr lang="en-US" sz="1400" dirty="0" err="1">
                <a:latin typeface="Courier New"/>
                <a:ea typeface="Courier New"/>
              </a:rPr>
              <a:t>columns_TypeApproach_slim</a:t>
            </a:r>
            <a:endParaRPr lang="en-US" sz="1400" dirty="0">
              <a:latin typeface="Times New Roman"/>
              <a:ea typeface="Times New Roman"/>
            </a:endParaRPr>
          </a:p>
          <a:p>
            <a:r>
              <a:rPr lang="en-US" sz="1400" dirty="0">
                <a:latin typeface="Courier New"/>
                <a:ea typeface="Courier New"/>
              </a:rPr>
              <a:t>  ;</a:t>
            </a:r>
            <a:endParaRPr lang="en-US" sz="1400" dirty="0">
              <a:latin typeface="Times New Roman"/>
              <a:ea typeface="Times New Roman"/>
            </a:endParaRPr>
          </a:p>
          <a:p>
            <a:r>
              <a:rPr lang="en-US" sz="1400" dirty="0">
                <a:latin typeface="Courier New"/>
                <a:ea typeface="Courier New"/>
              </a:rPr>
              <a:t>run;</a:t>
            </a:r>
            <a:endParaRPr lang="en-US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46324"/>
              </p:ext>
            </p:extLst>
          </p:nvPr>
        </p:nvGraphicFramePr>
        <p:xfrm>
          <a:off x="5444871" y="1315294"/>
          <a:ext cx="3072765" cy="2865120"/>
        </p:xfrm>
        <a:graphic>
          <a:graphicData uri="http://schemas.openxmlformats.org/drawingml/2006/table">
            <a:tbl>
              <a:tblPr firstRow="1" firstCol="1" bandRow="1"/>
              <a:tblGrid>
                <a:gridCol w="1143000"/>
                <a:gridCol w="304800"/>
                <a:gridCol w="824865"/>
                <a:gridCol w="800100"/>
              </a:tblGrid>
              <a:tr h="179070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Sigmoidectomy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07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Age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1,486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2,862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kern="1200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18-44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kern="1200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45-54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2,929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4,832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55-64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3,782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5,360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65-74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3,406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4,055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75 plus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2,319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1,918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Gender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7,539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9,863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Female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Male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6,383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9,164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Payer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5,798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5,986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Medicare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Medicaid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792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736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Commercial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6,347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11,253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Other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985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1,052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790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to complex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latin typeface="Rockwell Condensed"/>
                <a:ea typeface="Times New Roman"/>
                <a:cs typeface="Times New Roman"/>
              </a:rPr>
              <a:t>Reduce the font, show COLPCTN, no stat label</a:t>
            </a:r>
            <a:endParaRPr lang="en-US" dirty="0">
              <a:latin typeface="Rockwell Condensed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521" y="1994524"/>
            <a:ext cx="44661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latin typeface="Courier New"/>
                <a:ea typeface="Courier New"/>
              </a:rPr>
              <a:t>proc</a:t>
            </a:r>
            <a:r>
              <a:rPr lang="en-US" sz="1200" dirty="0">
                <a:latin typeface="Courier New"/>
                <a:ea typeface="Courier New"/>
              </a:rPr>
              <a:t> template;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/>
                <a:ea typeface="Courier New"/>
              </a:rPr>
              <a:t>  define style </a:t>
            </a:r>
            <a:r>
              <a:rPr lang="en-US" sz="1200" dirty="0">
                <a:highlight>
                  <a:srgbClr val="FFFF00"/>
                </a:highlight>
                <a:latin typeface="Courier New"/>
                <a:ea typeface="Courier New"/>
              </a:rPr>
              <a:t>sdf17_sample</a:t>
            </a:r>
            <a:r>
              <a:rPr lang="en-US" sz="1200" dirty="0">
                <a:latin typeface="Courier New"/>
                <a:ea typeface="Courier New"/>
              </a:rPr>
              <a:t>;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/>
                <a:ea typeface="Courier New"/>
              </a:rPr>
              <a:t> </a:t>
            </a:r>
            <a:r>
              <a:rPr lang="en-US" sz="1200" dirty="0" smtClean="0">
                <a:latin typeface="Courier New"/>
                <a:ea typeface="Courier New"/>
              </a:rPr>
              <a:t> </a:t>
            </a:r>
            <a:r>
              <a:rPr lang="en-US" sz="1200" dirty="0">
                <a:latin typeface="Courier New"/>
                <a:ea typeface="Courier New"/>
              </a:rPr>
              <a:t>style </a:t>
            </a:r>
            <a:r>
              <a:rPr lang="en-US" sz="1200" dirty="0">
                <a:highlight>
                  <a:srgbClr val="FFFF00"/>
                </a:highlight>
                <a:latin typeface="Courier New"/>
                <a:ea typeface="Courier New"/>
              </a:rPr>
              <a:t>Header</a:t>
            </a:r>
            <a:r>
              <a:rPr lang="en-US" sz="1200" dirty="0">
                <a:latin typeface="Courier New"/>
                <a:ea typeface="Courier New"/>
              </a:rPr>
              <a:t> </a:t>
            </a:r>
            <a:r>
              <a:rPr lang="en-US" sz="1200" dirty="0" smtClean="0">
                <a:latin typeface="Courier New"/>
                <a:ea typeface="Courier New"/>
              </a:rPr>
              <a:t>from </a:t>
            </a:r>
            <a:r>
              <a:rPr lang="en-US" sz="1200" dirty="0">
                <a:latin typeface="Courier New"/>
                <a:ea typeface="Courier New"/>
              </a:rPr>
              <a:t>_self_ / </a:t>
            </a:r>
            <a:r>
              <a:rPr lang="en-US" sz="1200" dirty="0" err="1">
                <a:highlight>
                  <a:srgbClr val="FFFF00"/>
                </a:highlight>
                <a:latin typeface="Courier New"/>
                <a:ea typeface="Courier New"/>
              </a:rPr>
              <a:t>fontsize</a:t>
            </a:r>
            <a:r>
              <a:rPr lang="en-US" sz="1200" dirty="0">
                <a:highlight>
                  <a:srgbClr val="FFFF00"/>
                </a:highlight>
                <a:latin typeface="Courier New"/>
                <a:ea typeface="Courier New"/>
              </a:rPr>
              <a:t>=8pt</a:t>
            </a:r>
            <a:r>
              <a:rPr lang="en-US" sz="1200" dirty="0" smtClean="0">
                <a:latin typeface="Courier New"/>
                <a:ea typeface="Courier New"/>
              </a:rPr>
              <a:t>;</a:t>
            </a:r>
            <a:endParaRPr lang="en-US" sz="1400" dirty="0" smtClean="0"/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ourier New"/>
              <a:ea typeface="Courier New"/>
            </a:endParaRPr>
          </a:p>
          <a:p>
            <a:r>
              <a:rPr lang="en-US" sz="1200" dirty="0" smtClean="0">
                <a:latin typeface="Courier New"/>
                <a:ea typeface="Courier New"/>
              </a:rPr>
              <a:t>table 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>
                <a:latin typeface="Courier New"/>
                <a:ea typeface="Courier New"/>
              </a:rPr>
              <a:t>  (age gender </a:t>
            </a:r>
            <a:r>
              <a:rPr lang="en-US" sz="1200" dirty="0" err="1">
                <a:latin typeface="Courier New"/>
                <a:ea typeface="Courier New"/>
              </a:rPr>
              <a:t>std_payor</a:t>
            </a:r>
            <a:r>
              <a:rPr lang="en-US" sz="1200" dirty="0">
                <a:latin typeface="Courier New"/>
                <a:ea typeface="Courier New"/>
              </a:rPr>
              <a:t>) * </a:t>
            </a:r>
            <a:r>
              <a:rPr lang="en-US" sz="1200" dirty="0" err="1">
                <a:highlight>
                  <a:srgbClr val="FFFF00"/>
                </a:highlight>
                <a:latin typeface="Courier New"/>
                <a:ea typeface="Courier New"/>
              </a:rPr>
              <a:t>colpctn</a:t>
            </a:r>
            <a:r>
              <a:rPr lang="en-US" sz="1200" dirty="0" smtClean="0">
                <a:highlight>
                  <a:srgbClr val="FFFF00"/>
                </a:highlight>
                <a:latin typeface="Courier New"/>
                <a:ea typeface="Courier New"/>
              </a:rPr>
              <a:t>=' '</a:t>
            </a:r>
            <a:r>
              <a:rPr lang="en-US" sz="1200" dirty="0" smtClean="0">
                <a:latin typeface="Courier New"/>
                <a:ea typeface="Courier New"/>
              </a:rPr>
              <a:t>*</a:t>
            </a:r>
            <a:r>
              <a:rPr lang="en-US" sz="1200" dirty="0">
                <a:latin typeface="Courier New"/>
                <a:ea typeface="Courier New"/>
              </a:rPr>
              <a:t>f=6.2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>
                <a:latin typeface="Courier New"/>
                <a:ea typeface="Courier New"/>
              </a:rPr>
              <a:t>, %</a:t>
            </a:r>
            <a:r>
              <a:rPr lang="en-US" sz="1200" dirty="0" err="1">
                <a:latin typeface="Courier New"/>
                <a:ea typeface="Courier New"/>
              </a:rPr>
              <a:t>columns_TypeApproach_slim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>
                <a:latin typeface="Courier New"/>
                <a:ea typeface="Courier New"/>
              </a:rPr>
              <a:t>;</a:t>
            </a:r>
            <a:endParaRPr lang="en-US" sz="2400" dirty="0">
              <a:latin typeface="Times New Roman"/>
              <a:ea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Courier New"/>
              <a:ea typeface="Courier New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790"/>
              </p:ext>
            </p:extLst>
          </p:nvPr>
        </p:nvGraphicFramePr>
        <p:xfrm>
          <a:off x="5197643" y="1557386"/>
          <a:ext cx="3415664" cy="2659380"/>
        </p:xfrm>
        <a:graphic>
          <a:graphicData uri="http://schemas.openxmlformats.org/drawingml/2006/table">
            <a:tbl>
              <a:tblPr firstRow="1" firstCol="1" bandRow="1"/>
              <a:tblGrid>
                <a:gridCol w="884858"/>
                <a:gridCol w="268818"/>
                <a:gridCol w="548276"/>
                <a:gridCol w="856856"/>
                <a:gridCol w="856856"/>
              </a:tblGrid>
              <a:tr h="152400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Sigmoidectomy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Age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10.67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15.04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18-44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45-54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21.04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25.40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55-64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27.17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28.17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65-74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24.46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21.31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75 plus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16.66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10.08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Gender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54.15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51.84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Rockwell Condensed"/>
                          <a:ea typeface="Times New Roman"/>
                          <a:cs typeface="Times New Roman"/>
                        </a:rPr>
                        <a:t>Can you fix these combined cells?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ckwell Condense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Female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Male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45.85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48.16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Payer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41.65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31.46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Medicare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Medicaid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5.69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3.87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Commercial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45.59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59.14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Other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7.08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5.53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90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to complex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latin typeface="Rockwell Condensed"/>
                <a:ea typeface="Times New Roman"/>
                <a:cs typeface="Times New Roman"/>
              </a:rPr>
              <a:t>No merged cells, distinguish the names from values</a:t>
            </a:r>
            <a:endParaRPr lang="en-US" dirty="0">
              <a:latin typeface="Rockwell Condensed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521" y="1994524"/>
            <a:ext cx="44661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  <a:latin typeface="Courier New"/>
                <a:ea typeface="Courier New"/>
              </a:rPr>
              <a:t>class</a:t>
            </a:r>
            <a:r>
              <a:rPr lang="en-US" sz="1200" dirty="0">
                <a:latin typeface="Courier New"/>
                <a:ea typeface="Courier New"/>
              </a:rPr>
              <a:t> age gender </a:t>
            </a:r>
            <a:r>
              <a:rPr lang="en-US" sz="1200" dirty="0" err="1">
                <a:latin typeface="Courier New"/>
                <a:ea typeface="Courier New"/>
              </a:rPr>
              <a:t>std_payor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>
                <a:latin typeface="Courier New"/>
                <a:ea typeface="Courier New"/>
              </a:rPr>
              <a:t>      / </a:t>
            </a:r>
            <a:r>
              <a:rPr lang="en-US" sz="1200" dirty="0">
                <a:highlight>
                  <a:srgbClr val="FFFF00"/>
                </a:highlight>
                <a:latin typeface="Courier New"/>
                <a:ea typeface="Courier New"/>
              </a:rPr>
              <a:t>style=[background=</a:t>
            </a:r>
            <a:r>
              <a:rPr lang="en-US" sz="1200" dirty="0" err="1">
                <a:highlight>
                  <a:srgbClr val="FFFF00"/>
                </a:highlight>
                <a:latin typeface="Courier New"/>
                <a:ea typeface="Courier New"/>
              </a:rPr>
              <a:t>lightblue</a:t>
            </a:r>
            <a:r>
              <a:rPr lang="en-US" sz="1200" dirty="0">
                <a:highlight>
                  <a:srgbClr val="FFFF00"/>
                </a:highlight>
                <a:latin typeface="Courier New"/>
                <a:ea typeface="Courier New"/>
              </a:rPr>
              <a:t>]</a:t>
            </a:r>
            <a:r>
              <a:rPr lang="en-US" sz="1200" dirty="0">
                <a:latin typeface="Courier New"/>
                <a:ea typeface="Courier New"/>
              </a:rPr>
              <a:t>;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>
                <a:latin typeface="Courier New"/>
                <a:ea typeface="Courier New"/>
              </a:rPr>
              <a:t> 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 err="1">
                <a:highlight>
                  <a:srgbClr val="FFFF00"/>
                </a:highlight>
                <a:latin typeface="Courier New"/>
                <a:ea typeface="Courier New"/>
              </a:rPr>
              <a:t>classlev</a:t>
            </a:r>
            <a:r>
              <a:rPr lang="en-US" sz="1200" dirty="0">
                <a:latin typeface="Courier New"/>
                <a:ea typeface="Courier New"/>
              </a:rPr>
              <a:t> age gender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>
                <a:latin typeface="Courier New"/>
                <a:ea typeface="Courier New"/>
              </a:rPr>
              <a:t>      / </a:t>
            </a:r>
            <a:r>
              <a:rPr lang="en-US" sz="1200" dirty="0">
                <a:highlight>
                  <a:srgbClr val="FFFF00"/>
                </a:highlight>
                <a:latin typeface="Courier New"/>
                <a:ea typeface="Courier New"/>
              </a:rPr>
              <a:t>style=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>
                <a:solidFill>
                  <a:srgbClr val="FF0000"/>
                </a:solidFill>
                <a:latin typeface="Courier New"/>
                <a:ea typeface="Courier New"/>
              </a:rPr>
              <a:t>        </a:t>
            </a:r>
            <a:r>
              <a:rPr lang="en-US" sz="1200" dirty="0">
                <a:highlight>
                  <a:srgbClr val="FFFF00"/>
                </a:highlight>
                <a:latin typeface="Courier New"/>
                <a:ea typeface="Courier New"/>
              </a:rPr>
              <a:t>[background=white pretext='a0a0'x]</a:t>
            </a:r>
            <a:r>
              <a:rPr lang="en-US" sz="1200" dirty="0">
                <a:latin typeface="Courier New"/>
                <a:ea typeface="Courier New"/>
              </a:rPr>
              <a:t>;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>
                <a:latin typeface="Courier New"/>
                <a:ea typeface="Courier New"/>
              </a:rPr>
              <a:t> 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>
                <a:latin typeface="Courier New"/>
                <a:ea typeface="Courier New"/>
              </a:rPr>
              <a:t>table 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>
                <a:latin typeface="Courier New"/>
                <a:ea typeface="Courier New"/>
              </a:rPr>
              <a:t>  (age gender) * </a:t>
            </a:r>
            <a:r>
              <a:rPr lang="en-US" sz="1200" dirty="0" err="1">
                <a:latin typeface="Courier New"/>
                <a:ea typeface="Courier New"/>
              </a:rPr>
              <a:t>colpctn</a:t>
            </a:r>
            <a:r>
              <a:rPr lang="en-US" sz="1200" dirty="0">
                <a:latin typeface="Courier New"/>
                <a:ea typeface="Courier New"/>
              </a:rPr>
              <a:t>=''*f=6.2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>
                <a:latin typeface="Courier New"/>
                <a:ea typeface="Courier New"/>
              </a:rPr>
              <a:t>, %</a:t>
            </a:r>
            <a:r>
              <a:rPr lang="en-US" sz="1200" dirty="0" err="1" smtClean="0">
                <a:latin typeface="Courier New"/>
                <a:ea typeface="Courier New"/>
              </a:rPr>
              <a:t>columns_TypeApproach_slim</a:t>
            </a:r>
            <a:endParaRPr lang="en-US" sz="1200" dirty="0" smtClean="0">
              <a:latin typeface="Courier New"/>
              <a:ea typeface="Courier New"/>
            </a:endParaRPr>
          </a:p>
          <a:p>
            <a:r>
              <a:rPr lang="en-US" sz="1200" dirty="0" smtClean="0">
                <a:effectLst/>
                <a:latin typeface="Courier New"/>
                <a:ea typeface="Times New Roman"/>
              </a:rPr>
              <a:t>/ </a:t>
            </a:r>
            <a:r>
              <a:rPr lang="en-US" sz="1200" dirty="0" err="1" smtClean="0">
                <a:highlight>
                  <a:srgbClr val="FFFF00"/>
                </a:highlight>
                <a:latin typeface="Courier New"/>
                <a:ea typeface="Courier New"/>
              </a:rPr>
              <a:t>nocellmerge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400195"/>
              </p:ext>
            </p:extLst>
          </p:nvPr>
        </p:nvGraphicFramePr>
        <p:xfrm>
          <a:off x="5082139" y="1601555"/>
          <a:ext cx="3187065" cy="1687068"/>
        </p:xfrm>
        <a:graphic>
          <a:graphicData uri="http://schemas.openxmlformats.org/drawingml/2006/table">
            <a:tbl>
              <a:tblPr firstRow="1" firstCol="1" bandRow="1"/>
              <a:tblGrid>
                <a:gridCol w="736600"/>
                <a:gridCol w="304800"/>
                <a:gridCol w="602615"/>
                <a:gridCol w="514350"/>
                <a:gridCol w="171450"/>
                <a:gridCol w="514350"/>
                <a:gridCol w="342900"/>
              </a:tblGrid>
              <a:tr h="152400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Sigmoidectomy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Rockwell Condensed"/>
                          <a:ea typeface="Times New Roman"/>
                          <a:cs typeface="Times New Roman"/>
                        </a:rPr>
                        <a:t>Make the numbers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ckwell Condensed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Rockwell Condensed"/>
                          <a:ea typeface="Times New Roman"/>
                          <a:cs typeface="Times New Roman"/>
                        </a:rPr>
                        <a:t>look like this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Rockwell Condense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Age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 18-44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10.67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15.04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 45-54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21.04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25.40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 55-64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27.17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28.17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 65-74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24.46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21.31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 75 plus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16.66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10.08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Etc…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Gender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 Female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54.15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51.84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 Male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45.85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48.16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39" y="3257241"/>
            <a:ext cx="34194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567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to complex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latin typeface="Rockwell Condensed"/>
                <a:ea typeface="Times New Roman"/>
                <a:cs typeface="Times New Roman"/>
              </a:rPr>
              <a:t>Values as numbers with % after them</a:t>
            </a:r>
            <a:endParaRPr lang="en-US" dirty="0">
              <a:latin typeface="Rockwell Condensed"/>
              <a:ea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1521" y="1994524"/>
            <a:ext cx="4466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/>
                <a:ea typeface="Courier New"/>
              </a:rPr>
              <a:t>table 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>
                <a:latin typeface="Courier New"/>
                <a:ea typeface="Courier New"/>
              </a:rPr>
              <a:t>  (age gender)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>
                <a:latin typeface="Courier New"/>
                <a:ea typeface="Courier New"/>
              </a:rPr>
              <a:t>  * </a:t>
            </a:r>
            <a:r>
              <a:rPr lang="en-US" sz="1200" dirty="0" err="1">
                <a:latin typeface="Courier New"/>
                <a:ea typeface="Courier New"/>
              </a:rPr>
              <a:t>colpctn</a:t>
            </a:r>
            <a:r>
              <a:rPr lang="en-US" sz="1200" dirty="0">
                <a:latin typeface="Courier New"/>
                <a:ea typeface="Courier New"/>
              </a:rPr>
              <a:t>=''*f=9.2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>
                <a:latin typeface="Courier New"/>
                <a:ea typeface="Courier New"/>
              </a:rPr>
              <a:t>    * </a:t>
            </a:r>
            <a:r>
              <a:rPr lang="en-US" b="1" dirty="0"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[s=[</a:t>
            </a:r>
            <a:r>
              <a:rPr lang="en-US" b="1" dirty="0" err="1"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tagattr</a:t>
            </a:r>
            <a:r>
              <a:rPr lang="en-US" b="1" dirty="0"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='format:0</a:t>
            </a:r>
            <a:r>
              <a:rPr lang="en-US" b="1" dirty="0"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\%;;-_)']]</a:t>
            </a:r>
          </a:p>
          <a:p>
            <a:r>
              <a:rPr lang="en-US" sz="1200" dirty="0" smtClean="0">
                <a:latin typeface="Courier New"/>
                <a:ea typeface="Courier New"/>
              </a:rPr>
              <a:t>, </a:t>
            </a:r>
            <a:r>
              <a:rPr lang="en-US" sz="1200" dirty="0">
                <a:latin typeface="Courier New"/>
                <a:ea typeface="Courier New"/>
              </a:rPr>
              <a:t>%</a:t>
            </a:r>
            <a:r>
              <a:rPr lang="en-US" sz="1200" dirty="0" err="1">
                <a:latin typeface="Courier New"/>
                <a:ea typeface="Courier New"/>
              </a:rPr>
              <a:t>columns_TypeApproach_slim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>
                <a:latin typeface="Courier New"/>
                <a:ea typeface="Courier New"/>
              </a:rPr>
              <a:t>/ </a:t>
            </a:r>
            <a:r>
              <a:rPr lang="en-US" sz="1200" dirty="0" err="1">
                <a:latin typeface="Courier New"/>
                <a:ea typeface="Courier New"/>
              </a:rPr>
              <a:t>nocellmerge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>
                <a:latin typeface="Courier New"/>
                <a:ea typeface="Courier New"/>
              </a:rPr>
              <a:t>; 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122688"/>
              </p:ext>
            </p:extLst>
          </p:nvPr>
        </p:nvGraphicFramePr>
        <p:xfrm>
          <a:off x="5427195" y="1994524"/>
          <a:ext cx="2101215" cy="1676400"/>
        </p:xfrm>
        <a:graphic>
          <a:graphicData uri="http://schemas.openxmlformats.org/drawingml/2006/table">
            <a:tbl>
              <a:tblPr firstRow="1" firstCol="1" bandRow="1"/>
              <a:tblGrid>
                <a:gridCol w="736600"/>
                <a:gridCol w="304800"/>
                <a:gridCol w="545465"/>
                <a:gridCol w="514350"/>
              </a:tblGrid>
              <a:tr h="152400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Sigmoidectomy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Lap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Age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 18-44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15%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 45-54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25%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 55-64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27%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28%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 65-74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24%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21%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 75 plus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17%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Gender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 Female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54%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52%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 Male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112277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46%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0B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48%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72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complex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latin typeface="Rockwell Condensed"/>
                <a:ea typeface="Times New Roman"/>
                <a:cs typeface="Times New Roman"/>
              </a:rPr>
              <a:t>Cause Excel formula via </a:t>
            </a:r>
            <a:r>
              <a:rPr lang="en-US" dirty="0" err="1" smtClean="0">
                <a:latin typeface="Rockwell Condensed"/>
                <a:ea typeface="Times New Roman"/>
                <a:cs typeface="Times New Roman"/>
              </a:rPr>
              <a:t>tagattr</a:t>
            </a:r>
            <a:endParaRPr lang="en-US" dirty="0">
              <a:latin typeface="Rockwell Condensed"/>
              <a:ea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1521" y="1609514"/>
            <a:ext cx="4466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ourier New"/>
                <a:ea typeface="Courier New"/>
              </a:rPr>
              <a:t>…</a:t>
            </a:r>
          </a:p>
          <a:p>
            <a:r>
              <a:rPr lang="en-US" sz="1200" dirty="0" smtClean="0">
                <a:latin typeface="Courier New"/>
                <a:ea typeface="Courier New"/>
              </a:rPr>
              <a:t>*[</a:t>
            </a:r>
            <a:r>
              <a:rPr lang="en-US" sz="1200" dirty="0">
                <a:latin typeface="Courier New"/>
                <a:ea typeface="Courier New"/>
              </a:rPr>
              <a:t>s=[</a:t>
            </a:r>
            <a:r>
              <a:rPr lang="en-US" sz="1200" dirty="0" err="1">
                <a:latin typeface="Courier New"/>
                <a:ea typeface="Courier New"/>
              </a:rPr>
              <a:t>tagattr</a:t>
            </a:r>
            <a:r>
              <a:rPr lang="en-US" sz="1200" dirty="0">
                <a:latin typeface="Courier New"/>
                <a:ea typeface="Courier New"/>
              </a:rPr>
              <a:t>=</a:t>
            </a:r>
            <a:r>
              <a:rPr lang="en-US" sz="1200" dirty="0">
                <a:highlight>
                  <a:srgbClr val="FFFF00"/>
                </a:highlight>
                <a:latin typeface="Courier New"/>
                <a:ea typeface="Courier New"/>
              </a:rPr>
              <a:t>'</a:t>
            </a:r>
            <a:r>
              <a:rPr lang="en-US" sz="1200" dirty="0" err="1">
                <a:highlight>
                  <a:srgbClr val="FFFF00"/>
                </a:highlight>
                <a:latin typeface="Courier New"/>
                <a:ea typeface="Courier New"/>
              </a:rPr>
              <a:t>formula:RC</a:t>
            </a:r>
            <a:r>
              <a:rPr lang="en-US" sz="1200" dirty="0">
                <a:highlight>
                  <a:srgbClr val="FFFF00"/>
                </a:highlight>
                <a:latin typeface="Courier New"/>
                <a:ea typeface="Courier New"/>
              </a:rPr>
              <a:t>[2]&amp;</a:t>
            </a:r>
            <a:r>
              <a:rPr lang="en-US" sz="1200" dirty="0" err="1">
                <a:highlight>
                  <a:srgbClr val="FFFF00"/>
                </a:highlight>
                <a:latin typeface="Courier New"/>
                <a:ea typeface="Courier New"/>
              </a:rPr>
              <a:t>amp;char</a:t>
            </a:r>
            <a:r>
              <a:rPr lang="en-US" sz="1200" dirty="0">
                <a:highlight>
                  <a:srgbClr val="FFFF00"/>
                </a:highlight>
                <a:latin typeface="Courier New"/>
                <a:ea typeface="Courier New"/>
              </a:rPr>
              <a:t>(32)&amp;amp;"("&amp;</a:t>
            </a:r>
            <a:r>
              <a:rPr lang="en-US" sz="1200" dirty="0" err="1">
                <a:highlight>
                  <a:srgbClr val="FFFF00"/>
                </a:highlight>
                <a:latin typeface="Courier New"/>
                <a:ea typeface="Courier New"/>
              </a:rPr>
              <a:t>amp;TEXT</a:t>
            </a:r>
            <a:r>
              <a:rPr lang="en-US" sz="1200" dirty="0">
                <a:highlight>
                  <a:srgbClr val="FFFF00"/>
                </a:highlight>
                <a:latin typeface="Courier New"/>
                <a:ea typeface="Courier New"/>
              </a:rPr>
              <a:t>(RC[4],"0.00%")&amp;amp;")"'</a:t>
            </a:r>
            <a:r>
              <a:rPr lang="en-US" sz="1200" dirty="0">
                <a:latin typeface="Courier New"/>
                <a:ea typeface="Courier New"/>
              </a:rPr>
              <a:t>]]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>
                <a:latin typeface="Courier New"/>
                <a:ea typeface="Courier New"/>
              </a:rPr>
              <a:t>  sum='n'*f=comma9.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>
                <a:latin typeface="Courier New"/>
                <a:ea typeface="Courier New"/>
              </a:rPr>
              <a:t>  mean='%'*f=9.4*[s=[</a:t>
            </a:r>
            <a:r>
              <a:rPr lang="en-US" sz="1200" dirty="0" err="1">
                <a:latin typeface="Courier New"/>
                <a:ea typeface="Courier New"/>
              </a:rPr>
              <a:t>tagattr</a:t>
            </a:r>
            <a:r>
              <a:rPr lang="en-US" sz="1200" dirty="0">
                <a:latin typeface="Courier New"/>
                <a:ea typeface="Courier New"/>
              </a:rPr>
              <a:t>='format:0.00%;;-_)']]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1200" dirty="0" smtClean="0">
                <a:latin typeface="Courier New"/>
                <a:ea typeface="Courier New"/>
              </a:rPr>
              <a:t>)</a:t>
            </a:r>
          </a:p>
          <a:p>
            <a:r>
              <a:rPr lang="en-US" sz="1200" dirty="0" smtClean="0">
                <a:effectLst/>
                <a:latin typeface="Courier New"/>
                <a:ea typeface="Times New Roman"/>
              </a:rPr>
              <a:t>…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129" y="3030125"/>
            <a:ext cx="6400800" cy="15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21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310555"/>
            <a:ext cx="9144000" cy="1077218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ODS </a:t>
            </a:r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Tips and Tricks for PROC TABULATE</a:t>
            </a:r>
          </a:p>
        </p:txBody>
      </p:sp>
    </p:spTree>
    <p:extLst>
      <p:ext uri="{BB962C8B-B14F-4D97-AF65-F5344CB8AC3E}">
        <p14:creationId xmlns:p14="http://schemas.microsoft.com/office/powerpoint/2010/main" val="499915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Incorrect TAGATTR can make problems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27761" y="1100764"/>
            <a:ext cx="7889875" cy="874962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626364" y="2050181"/>
            <a:ext cx="7891272" cy="26091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itchFamily="34" charset="0"/>
              <a:buChar char="•"/>
              <a:defRPr sz="20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Rockwell Condensed"/>
                <a:ea typeface="Times New Roman"/>
                <a:cs typeface="Times New Roman"/>
              </a:rPr>
              <a:t>Rename .</a:t>
            </a:r>
            <a:r>
              <a:rPr lang="en-US" dirty="0" err="1" smtClean="0">
                <a:latin typeface="Rockwell Condensed"/>
                <a:ea typeface="Times New Roman"/>
                <a:cs typeface="Times New Roman"/>
              </a:rPr>
              <a:t>xlsx</a:t>
            </a:r>
            <a:r>
              <a:rPr lang="en-US" dirty="0" smtClean="0">
                <a:latin typeface="Rockwell Condensed"/>
                <a:ea typeface="Times New Roman"/>
                <a:cs typeface="Times New Roman"/>
              </a:rPr>
              <a:t> as .zip, review .xml</a:t>
            </a:r>
          </a:p>
          <a:p>
            <a:r>
              <a:rPr lang="en-US" dirty="0"/>
              <a:t>Here is a sample of the destination xml when the formula was not quite right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&lt;row r="8"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="12"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customHeight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="1"&gt;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&lt;c r="A8" s="7" t="s"&gt;&lt;v&gt;12&lt;/v&gt;&lt;/c&gt;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&lt;c r="B8" s="8"&gt;&lt;f&gt;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D8&amp;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&lt;/f&gt;&lt;/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&lt;c r="C8" s="8"&gt;&lt;f&gt;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E8&amp;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&lt;/f&gt;&lt;/c&gt;</a:t>
            </a:r>
          </a:p>
          <a:p>
            <a:endParaRPr lang="en-US" dirty="0">
              <a:latin typeface="Rockwell Condensed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2758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ODS EXCEL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626364" y="640080"/>
            <a:ext cx="7891272" cy="274320"/>
          </a:xfrm>
        </p:spPr>
        <p:txBody>
          <a:bodyPr/>
          <a:lstStyle/>
          <a:p>
            <a:r>
              <a:rPr lang="en-US" dirty="0" smtClean="0"/>
              <a:t>OPTIONS(option-name=</a:t>
            </a:r>
            <a:r>
              <a:rPr lang="en-US" dirty="0">
                <a:cs typeface="Calibri"/>
              </a:rPr>
              <a:t>"</a:t>
            </a:r>
            <a:r>
              <a:rPr lang="en-US" dirty="0" smtClean="0"/>
              <a:t>option-value</a:t>
            </a:r>
            <a:r>
              <a:rPr lang="en-US" dirty="0" smtClean="0">
                <a:latin typeface="Calibri"/>
                <a:cs typeface="Calibri"/>
              </a:rPr>
              <a:t>"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 numCol="2">
            <a:normAutofit/>
          </a:bodyPr>
          <a:lstStyle/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ABSOLUTE_COLUMN_WIDTH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ABSOLUTE_ROW_HEIGHT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AUTOFILTER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BLACKANDWHITE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BLANK_SHEET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CENTER_HORIZONTAL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CENTER_VERTICAL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COLUMN_REPEAT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CONTENTS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DPI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DRAFTQUALITY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EMBEDDED_FOOTNOTES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EMBED_FOOTNOTE_ONCE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EMBEDDED_TITLES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EMBED_TITLES_ONCE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FITTOPAGE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FORMULAS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FROZEN_HEADERS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FROZEN_ROWHEADERS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GRIDLINES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HIDDEN_COLUMNS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HIDDEN_ROWS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INDEX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MSG_LEVEL</a:t>
            </a:r>
            <a:endParaRPr lang="en-US" sz="1400" dirty="0">
              <a:latin typeface="Cumberland AMT" panose="02070309020205020404" pitchFamily="49" charset="0"/>
              <a:cs typeface="Cumberland AMT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83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ODS EXCEL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 flipH="1">
            <a:off x="626364" y="640080"/>
            <a:ext cx="7891272" cy="274320"/>
          </a:xfrm>
        </p:spPr>
        <p:txBody>
          <a:bodyPr/>
          <a:lstStyle/>
          <a:p>
            <a:r>
              <a:rPr lang="en-US" dirty="0" smtClean="0"/>
              <a:t>OPTIONS(option-name=</a:t>
            </a:r>
            <a:r>
              <a:rPr lang="en-US" dirty="0">
                <a:cs typeface="Calibri"/>
              </a:rPr>
              <a:t>"</a:t>
            </a:r>
            <a:r>
              <a:rPr lang="en-US" dirty="0" smtClean="0"/>
              <a:t>option-value</a:t>
            </a:r>
            <a:r>
              <a:rPr lang="en-US" dirty="0" smtClean="0">
                <a:latin typeface="Calibri"/>
                <a:cs typeface="Calibri"/>
              </a:rPr>
              <a:t>"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 numCol="2">
            <a:normAutofit/>
          </a:bodyPr>
          <a:lstStyle/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ORIENTATION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PAGE_ORDER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PAGES_FITHEIGHT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PRINT_AREA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PRINT_FOOTER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PRINT_FOOTER_MARGIN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PRINT_HEADER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PRINT_HEADER_MARGIN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ROWBREAKS_COUNT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ROWWBREAKS_INTERVAL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ROWCOLHEADINGS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ROW_HEIGHTS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ROW_REPEAT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SCALE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SHEET_INTERVAL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SHEET_LABEL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SHEET_NAME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START_AT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SUPPRESS_BY_LINES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TAB_COLOR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TITLE_FOOTNOTE_BREAK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TITLE_FOOTENOTE_WIDTH</a:t>
            </a:r>
          </a:p>
          <a:p>
            <a:r>
              <a:rPr lang="en-US" sz="1500" b="1" dirty="0" smtClean="0">
                <a:latin typeface="Cumberland AMT" panose="02070309020205020404" pitchFamily="49" charset="0"/>
                <a:cs typeface="Cumberland AMT" panose="02070309020205020404" pitchFamily="49" charset="0"/>
              </a:rPr>
              <a:t>ZOOM</a:t>
            </a:r>
            <a:endParaRPr lang="en-US" sz="1400" dirty="0" smtClean="0">
              <a:latin typeface="Cumberland AMT" panose="02070309020205020404" pitchFamily="49" charset="0"/>
              <a:cs typeface="Cumberland AMT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50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56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64" y="118615"/>
            <a:ext cx="7891272" cy="457200"/>
          </a:xfrm>
        </p:spPr>
        <p:txBody>
          <a:bodyPr/>
          <a:lstStyle/>
          <a:p>
            <a:r>
              <a:rPr lang="en-US" dirty="0"/>
              <a:t>Don't Forget to </a:t>
            </a:r>
            <a:r>
              <a:rPr lang="en-US"/>
              <a:t>Provide Feedback</a:t>
            </a:r>
            <a:r>
              <a:rPr lang="en-US" dirty="0"/>
              <a:t>! 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227432" y="1161363"/>
            <a:ext cx="6689135" cy="2676921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Go to the Agenda icon in the conference app.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Find this session title and select it. 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On the sessions page, scroll down to Surveys and select the name of the survey. 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Complete the survey and click Finish. 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460" y="1489867"/>
            <a:ext cx="256855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18" y="1489867"/>
            <a:ext cx="21621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ODS Excel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Now in Production SAS9.4M3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Good bye </a:t>
            </a:r>
            <a:r>
              <a:rPr lang="en-US" dirty="0" err="1" smtClean="0"/>
              <a:t>tagsets.ExcelXP</a:t>
            </a:r>
            <a:endParaRPr lang="en-US" dirty="0" smtClean="0"/>
          </a:p>
          <a:p>
            <a:pPr lvl="1"/>
            <a:r>
              <a:rPr lang="en-US" dirty="0" smtClean="0"/>
              <a:t>Good bye custom options() 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  <a:p>
            <a:r>
              <a:rPr lang="en-US" dirty="0" smtClean="0"/>
              <a:t>Hello online documentation</a:t>
            </a:r>
          </a:p>
          <a:p>
            <a:r>
              <a:rPr lang="en-US" dirty="0" smtClean="0"/>
              <a:t>Technical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24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Medical Devices Epidemiology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Protocol </a:t>
            </a:r>
            <a:r>
              <a:rPr lang="en-US" dirty="0" smtClean="0"/>
              <a:t>document</a:t>
            </a:r>
          </a:p>
          <a:p>
            <a:pPr lvl="1"/>
            <a:r>
              <a:rPr lang="en-US" dirty="0"/>
              <a:t>Retrospective </a:t>
            </a:r>
            <a:r>
              <a:rPr lang="en-US" dirty="0" smtClean="0"/>
              <a:t>observational study for xyz…</a:t>
            </a:r>
            <a:endParaRPr lang="en-US" dirty="0" smtClean="0"/>
          </a:p>
          <a:p>
            <a:r>
              <a:rPr lang="en-US" dirty="0" smtClean="0"/>
              <a:t>Details for cohort selection</a:t>
            </a:r>
            <a:endParaRPr lang="en-US" dirty="0" smtClean="0"/>
          </a:p>
          <a:p>
            <a:pPr lvl="1"/>
            <a:r>
              <a:rPr lang="en-US" dirty="0"/>
              <a:t>ICD-9 Procedures, Age, </a:t>
            </a:r>
            <a:r>
              <a:rPr lang="en-US" dirty="0" smtClean="0"/>
              <a:t>Elective, etcetera</a:t>
            </a:r>
          </a:p>
          <a:p>
            <a:pPr lvl="1"/>
            <a:r>
              <a:rPr lang="en-US" dirty="0" smtClean="0"/>
              <a:t>Partitions according to treatment / operant classification </a:t>
            </a:r>
            <a:r>
              <a:rPr lang="en-US" dirty="0" err="1" smtClean="0"/>
              <a:t>vars</a:t>
            </a:r>
            <a:endParaRPr lang="en-US" dirty="0" smtClean="0"/>
          </a:p>
          <a:p>
            <a:r>
              <a:rPr lang="en-US" dirty="0" smtClean="0"/>
              <a:t>Details for study variables</a:t>
            </a:r>
          </a:p>
          <a:p>
            <a:pPr lvl="1"/>
            <a:r>
              <a:rPr lang="en-US" dirty="0" smtClean="0"/>
              <a:t>Binary flags – Conditions or event occurrence </a:t>
            </a:r>
            <a:endParaRPr lang="en-US" dirty="0" smtClean="0"/>
          </a:p>
          <a:p>
            <a:pPr lvl="1"/>
            <a:r>
              <a:rPr lang="en-US" dirty="0"/>
              <a:t>Categorical – </a:t>
            </a:r>
            <a:r>
              <a:rPr lang="en-US" dirty="0" smtClean="0"/>
              <a:t>Demographic, characteristic, etcetera</a:t>
            </a:r>
            <a:endParaRPr lang="en-US" dirty="0" smtClean="0"/>
          </a:p>
          <a:p>
            <a:pPr lvl="1"/>
            <a:r>
              <a:rPr lang="en-US" dirty="0"/>
              <a:t>Continuous </a:t>
            </a:r>
            <a:r>
              <a:rPr lang="en-US" dirty="0" smtClean="0"/>
              <a:t>– $, time, </a:t>
            </a:r>
            <a:r>
              <a:rPr lang="en-US" dirty="0" err="1" smtClean="0"/>
              <a:t>bmi</a:t>
            </a:r>
            <a:r>
              <a:rPr lang="en-US" dirty="0" smtClean="0"/>
              <a:t>, units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848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Report in Excel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Counts and Column %s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Tabs for different variable</a:t>
            </a:r>
            <a:br>
              <a:rPr lang="en-US" dirty="0" smtClean="0"/>
            </a:br>
            <a:r>
              <a:rPr lang="en-US" dirty="0" smtClean="0"/>
              <a:t>groups (not by groups)</a:t>
            </a:r>
          </a:p>
          <a:p>
            <a:r>
              <a:rPr lang="en-US" dirty="0" smtClean="0"/>
              <a:t>Each tab</a:t>
            </a:r>
          </a:p>
          <a:p>
            <a:pPr lvl="1"/>
            <a:r>
              <a:rPr lang="en-US" dirty="0" smtClean="0"/>
              <a:t>One or more TABULATES</a:t>
            </a:r>
          </a:p>
          <a:p>
            <a:pPr lvl="1"/>
            <a:r>
              <a:rPr lang="en-US" dirty="0" smtClean="0"/>
              <a:t>Similar look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1828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45" y="1296987"/>
            <a:ext cx="37147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666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Report in Excel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Counts and Column %s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Columns</a:t>
            </a:r>
          </a:p>
          <a:p>
            <a:r>
              <a:rPr lang="en-US" dirty="0" smtClean="0"/>
              <a:t>Same in each tab</a:t>
            </a:r>
          </a:p>
          <a:p>
            <a:r>
              <a:rPr lang="en-US" dirty="0" smtClean="0"/>
              <a:t>Partition variables</a:t>
            </a:r>
          </a:p>
          <a:p>
            <a:pPr marL="1828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73" y="2994827"/>
            <a:ext cx="652621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380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Report in Excel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Can go on and 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86" y="1016000"/>
            <a:ext cx="3440128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91" y="1016000"/>
            <a:ext cx="4493893" cy="36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292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One macro per tab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Flexible</a:t>
            </a:r>
          </a:p>
          <a:p>
            <a:r>
              <a:rPr lang="en-US" dirty="0" smtClean="0"/>
              <a:t>Consistent and not constraining</a:t>
            </a:r>
          </a:p>
          <a:p>
            <a:pPr lvl="1"/>
            <a:r>
              <a:rPr lang="en-US" dirty="0" smtClean="0"/>
              <a:t>Each macro does some things the same</a:t>
            </a:r>
          </a:p>
          <a:p>
            <a:pPr lvl="1"/>
            <a:r>
              <a:rPr lang="en-US" dirty="0" smtClean="0"/>
              <a:t>Tweaks for special conditions for sets of variables</a:t>
            </a:r>
          </a:p>
          <a:p>
            <a:pPr lvl="1"/>
            <a:r>
              <a:rPr lang="en-US" dirty="0" smtClean="0"/>
              <a:t>Nested row headers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S Global Forum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SAS-External-16x9" id="{C1EFCE6E-4A51-8F45-86D3-D8C239ACF85F}" vid="{C711A0A3-BFA7-1C4B-88B4-5E2549CF554C}"/>
    </a:ext>
  </a:extLst>
</a:theme>
</file>

<file path=ppt/theme/theme2.xml><?xml version="1.0" encoding="utf-8"?>
<a:theme xmlns:a="http://schemas.openxmlformats.org/drawingml/2006/main" name="Office Them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Presentation-Fon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Presentation-Fon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SAS-External-16x9</Template>
  <TotalTime>0</TotalTime>
  <Words>1402</Words>
  <Application>Microsoft Office PowerPoint</Application>
  <PresentationFormat>On-screen Show (16:9)</PresentationFormat>
  <Paragraphs>689</Paragraphs>
  <Slides>34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SAS Global Forum</vt:lpstr>
      <vt:lpstr>PowerPoint Presentation</vt:lpstr>
      <vt:lpstr>Presenter</vt:lpstr>
      <vt:lpstr>  ODS EXCEL</vt:lpstr>
      <vt:lpstr>ODS Excel</vt:lpstr>
      <vt:lpstr>Study</vt:lpstr>
      <vt:lpstr>Summary Report in Excel</vt:lpstr>
      <vt:lpstr>Summary Report in Excel</vt:lpstr>
      <vt:lpstr>Summary Report in Excel</vt:lpstr>
      <vt:lpstr>Tabs</vt:lpstr>
      <vt:lpstr>One macro per tab</vt:lpstr>
      <vt:lpstr>Guarantee new tab</vt:lpstr>
      <vt:lpstr>Goal is understood</vt:lpstr>
      <vt:lpstr>TIP</vt:lpstr>
      <vt:lpstr>TIP</vt:lpstr>
      <vt:lpstr>Proc TABULATE</vt:lpstr>
      <vt:lpstr>Simple to complex</vt:lpstr>
      <vt:lpstr>Simple to complex</vt:lpstr>
      <vt:lpstr>Simple to complex</vt:lpstr>
      <vt:lpstr>Simple to complex</vt:lpstr>
      <vt:lpstr>Simple to complex</vt:lpstr>
      <vt:lpstr>Simple to complex</vt:lpstr>
      <vt:lpstr>Simple to complex</vt:lpstr>
      <vt:lpstr>Simple to complex</vt:lpstr>
      <vt:lpstr>Boost – Leading spaces</vt:lpstr>
      <vt:lpstr>Rows</vt:lpstr>
      <vt:lpstr>Simple to complex</vt:lpstr>
      <vt:lpstr>Simple to complex</vt:lpstr>
      <vt:lpstr>Simple to complex</vt:lpstr>
      <vt:lpstr>Most complex</vt:lpstr>
      <vt:lpstr>Debugging</vt:lpstr>
      <vt:lpstr>ODS EXCEL</vt:lpstr>
      <vt:lpstr>ODS EXCEL</vt:lpstr>
      <vt:lpstr>Thanks !</vt:lpstr>
      <vt:lpstr>Don't Forget to Provide Feedback!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2017-01-12T19:36:50Z</dcterms:created>
  <dcterms:modified xsi:type="dcterms:W3CDTF">2017-04-04T20:06:39Z</dcterms:modified>
</cp:coreProperties>
</file>