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5" r:id="rId4"/>
  </p:sldMasterIdLst>
  <p:notesMasterIdLst>
    <p:notesMasterId r:id="rId64"/>
  </p:notesMasterIdLst>
  <p:handoutMasterIdLst>
    <p:handoutMasterId r:id="rId65"/>
  </p:handoutMasterIdLst>
  <p:sldIdLst>
    <p:sldId id="261" r:id="rId5"/>
    <p:sldId id="257" r:id="rId6"/>
    <p:sldId id="268" r:id="rId7"/>
    <p:sldId id="265" r:id="rId8"/>
    <p:sldId id="270" r:id="rId9"/>
    <p:sldId id="271" r:id="rId10"/>
    <p:sldId id="308" r:id="rId11"/>
    <p:sldId id="314" r:id="rId12"/>
    <p:sldId id="315" r:id="rId13"/>
    <p:sldId id="311" r:id="rId14"/>
    <p:sldId id="313" r:id="rId15"/>
    <p:sldId id="312" r:id="rId16"/>
    <p:sldId id="310" r:id="rId17"/>
    <p:sldId id="316" r:id="rId18"/>
    <p:sldId id="317" r:id="rId19"/>
    <p:sldId id="318" r:id="rId20"/>
    <p:sldId id="324" r:id="rId21"/>
    <p:sldId id="319" r:id="rId22"/>
    <p:sldId id="321" r:id="rId23"/>
    <p:sldId id="320" r:id="rId24"/>
    <p:sldId id="322" r:id="rId25"/>
    <p:sldId id="323" r:id="rId26"/>
    <p:sldId id="302" r:id="rId27"/>
    <p:sldId id="303" r:id="rId28"/>
    <p:sldId id="304" r:id="rId29"/>
    <p:sldId id="325" r:id="rId30"/>
    <p:sldId id="326" r:id="rId31"/>
    <p:sldId id="327" r:id="rId32"/>
    <p:sldId id="329" r:id="rId33"/>
    <p:sldId id="330" r:id="rId34"/>
    <p:sldId id="331" r:id="rId35"/>
    <p:sldId id="332" r:id="rId36"/>
    <p:sldId id="333" r:id="rId37"/>
    <p:sldId id="272" r:id="rId38"/>
    <p:sldId id="273" r:id="rId39"/>
    <p:sldId id="274" r:id="rId40"/>
    <p:sldId id="277" r:id="rId41"/>
    <p:sldId id="275" r:id="rId42"/>
    <p:sldId id="279" r:id="rId43"/>
    <p:sldId id="276" r:id="rId44"/>
    <p:sldId id="281" r:id="rId45"/>
    <p:sldId id="283" r:id="rId46"/>
    <p:sldId id="284" r:id="rId47"/>
    <p:sldId id="285" r:id="rId48"/>
    <p:sldId id="286" r:id="rId49"/>
    <p:sldId id="287" r:id="rId50"/>
    <p:sldId id="291" r:id="rId51"/>
    <p:sldId id="288" r:id="rId52"/>
    <p:sldId id="290" r:id="rId53"/>
    <p:sldId id="292" r:id="rId54"/>
    <p:sldId id="293" r:id="rId55"/>
    <p:sldId id="298" r:id="rId56"/>
    <p:sldId id="296" r:id="rId57"/>
    <p:sldId id="299" r:id="rId58"/>
    <p:sldId id="297" r:id="rId59"/>
    <p:sldId id="289" r:id="rId60"/>
    <p:sldId id="334" r:id="rId61"/>
    <p:sldId id="267" r:id="rId62"/>
    <p:sldId id="269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BB7"/>
    <a:srgbClr val="D9D9D9"/>
    <a:srgbClr val="71256A"/>
    <a:srgbClr val="1F344C"/>
    <a:srgbClr val="DB812E"/>
    <a:srgbClr val="C6234C"/>
    <a:srgbClr val="00A581"/>
    <a:srgbClr val="BD3B55"/>
    <a:srgbClr val="294665"/>
    <a:srgbClr val="086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76855-F6F4-4873-9CCE-134A4F6E7798}" v="4" dt="2019-04-28T17:03:26.231"/>
    <p1510:client id="{C31AC25A-2AAD-224F-A430-4D4AAA2F1B22}" v="5174" dt="2019-04-29T06:15:19.105"/>
    <p1510:client id="{B80FA9CD-0E3D-48FB-9FB2-DEF7BFB4C719}" v="32" dt="2019-04-29T14:13:11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6" autoAdjust="0"/>
    <p:restoredTop sz="86369" autoAdjust="0"/>
  </p:normalViewPr>
  <p:slideViewPr>
    <p:cSldViewPr snapToGrid="0" snapToObjects="1" showGuides="1">
      <p:cViewPr varScale="1">
        <p:scale>
          <a:sx n="79" d="100"/>
          <a:sy n="79" d="100"/>
        </p:scale>
        <p:origin x="54" y="54"/>
      </p:cViewPr>
      <p:guideLst>
        <p:guide orient="horz" pos="1616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-14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60" d="100"/>
          <a:sy n="160" d="100"/>
        </p:scale>
        <p:origin x="3024" y="-1080"/>
      </p:cViewPr>
      <p:guideLst>
        <p:guide orient="horz" pos="2881"/>
        <p:guide pos="2160"/>
        <p:guide orient="horz" pos="28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5997" y="8690163"/>
            <a:ext cx="246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F344C"/>
                </a:solidFill>
                <a:latin typeface="+mj-lt"/>
              </a:rPr>
              <a:t>SAS</a:t>
            </a:r>
            <a:r>
              <a:rPr lang="en-US" sz="1400" kern="1200" baseline="30000" dirty="0">
                <a:solidFill>
                  <a:srgbClr val="1F344C"/>
                </a:solidFill>
                <a:effectLst/>
                <a:latin typeface="+mj-lt"/>
                <a:ea typeface="+mn-ea"/>
                <a:cs typeface="+mn-cs"/>
              </a:rPr>
              <a:t>®</a:t>
            </a:r>
            <a:r>
              <a:rPr lang="en-US" sz="1600" dirty="0">
                <a:solidFill>
                  <a:srgbClr val="1F344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1F344C"/>
                </a:solidFill>
                <a:latin typeface="+mj-lt"/>
              </a:rPr>
              <a:t>GLOBAL FORUM </a:t>
            </a:r>
            <a:r>
              <a:rPr lang="en-US" sz="1600" dirty="0">
                <a:solidFill>
                  <a:srgbClr val="1F344C"/>
                </a:solidFill>
                <a:latin typeface="+mj-lt"/>
              </a:rPr>
              <a:t>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30" y="8728635"/>
            <a:ext cx="659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"/>
            <a:r>
              <a:rPr lang="en-US" sz="1100" dirty="0">
                <a:solidFill>
                  <a:schemeClr val="tx2"/>
                </a:solidFill>
              </a:rPr>
              <a:t>Page </a:t>
            </a:r>
            <a:fld id="{114C7B2E-8ACE-7A49-BC19-183EB2D79019}" type="slidenum">
              <a:rPr lang="en-US" sz="1100" smtClean="0">
                <a:solidFill>
                  <a:schemeClr val="tx2"/>
                </a:solidFill>
              </a:rPr>
              <a:pPr algn="l" defTabSz="182880"/>
              <a:t>‹#›</a:t>
            </a:fld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41097" y="1161288"/>
            <a:ext cx="5575807" cy="31363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635508" y="4471416"/>
            <a:ext cx="5586984" cy="41056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5997" y="8690163"/>
            <a:ext cx="2464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F344C"/>
                </a:solidFill>
                <a:latin typeface="+mj-lt"/>
              </a:rPr>
              <a:t>SAS</a:t>
            </a:r>
            <a:r>
              <a:rPr lang="en-US" sz="1400" kern="1200" baseline="30000" dirty="0">
                <a:solidFill>
                  <a:srgbClr val="1F344C"/>
                </a:solidFill>
                <a:effectLst/>
                <a:latin typeface="+mj-lt"/>
                <a:ea typeface="+mn-ea"/>
                <a:cs typeface="+mn-cs"/>
              </a:rPr>
              <a:t>®</a:t>
            </a:r>
            <a:r>
              <a:rPr lang="en-US" sz="1600" dirty="0">
                <a:solidFill>
                  <a:srgbClr val="1F344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1F344C"/>
                </a:solidFill>
                <a:latin typeface="+mj-lt"/>
              </a:rPr>
              <a:t>GLOBAL FORUM </a:t>
            </a:r>
            <a:r>
              <a:rPr lang="en-US" sz="1600" dirty="0">
                <a:solidFill>
                  <a:srgbClr val="1F344C"/>
                </a:solidFill>
                <a:latin typeface="+mj-lt"/>
              </a:rPr>
              <a:t>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30" y="8728635"/>
            <a:ext cx="659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"/>
            <a:r>
              <a:rPr lang="en-US" sz="1100" dirty="0">
                <a:solidFill>
                  <a:schemeClr val="tx2"/>
                </a:solidFill>
              </a:rPr>
              <a:t>Page </a:t>
            </a:r>
            <a:fld id="{114C7B2E-8ACE-7A49-BC19-183EB2D79019}" type="slidenum">
              <a:rPr lang="en-US" sz="1100" smtClean="0">
                <a:solidFill>
                  <a:schemeClr val="tx2"/>
                </a:solidFill>
              </a:rPr>
              <a:pPr algn="l" defTabSz="182880"/>
              <a:t>‹#›</a:t>
            </a:fld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82880" algn="l" defTabSz="365760" rtl="0" eaLnBrk="1" latinLnBrk="0" hangingPunct="1">
      <a:lnSpc>
        <a:spcPct val="85000"/>
      </a:lnSpc>
      <a:spcBef>
        <a:spcPts val="800"/>
      </a:spcBef>
      <a:buClr>
        <a:schemeClr val="tx1"/>
      </a:buClr>
      <a:buSzPct val="80000"/>
      <a:buFont typeface="Arial" charset="0"/>
      <a:buChar char="•"/>
      <a:defRPr sz="1200" kern="1200" baseline="0">
        <a:solidFill>
          <a:schemeClr val="tx1"/>
        </a:solidFill>
        <a:effectLst/>
        <a:latin typeface="+mn-lt"/>
        <a:ea typeface="+mn-ea"/>
        <a:cs typeface="Arial" pitchFamily="34" charset="0"/>
      </a:defRPr>
    </a:lvl1pPr>
    <a:lvl2pPr marL="342900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/>
        </a:solidFill>
        <a:latin typeface="+mn-lt"/>
        <a:ea typeface="+mn-ea"/>
        <a:cs typeface="Arial" pitchFamily="34" charset="0"/>
      </a:defRPr>
    </a:lvl2pPr>
    <a:lvl3pPr marL="515938" indent="-182880" algn="l" defTabSz="365760" rtl="0" eaLnBrk="1" latinLnBrk="0" hangingPunct="1">
      <a:lnSpc>
        <a:spcPct val="85000"/>
      </a:lnSpc>
      <a:spcBef>
        <a:spcPts val="800"/>
      </a:spcBef>
      <a:buClr>
        <a:schemeClr val="tx1">
          <a:lumMod val="65000"/>
          <a:lumOff val="35000"/>
        </a:schemeClr>
      </a:buClr>
      <a:buSzPct val="100000"/>
      <a:buFont typeface="Calibri" panose="020F0502020204030204" pitchFamily="34" charset="0"/>
      <a:buChar char="-"/>
      <a:tabLst/>
      <a:defRPr sz="1200" kern="1200" baseline="0">
        <a:solidFill>
          <a:schemeClr val="tx1"/>
        </a:solidFill>
        <a:latin typeface="+mn-lt"/>
        <a:ea typeface="+mn-ea"/>
        <a:cs typeface="Arial" pitchFamily="34" charset="0"/>
      </a:defRPr>
    </a:lvl3pPr>
    <a:lvl4pPr marL="688975" indent="-173038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4pPr>
    <a:lvl5pPr marL="860425" indent="-165100" algn="l" defTabSz="685800" rtl="0" eaLnBrk="1" latinLnBrk="0" hangingPunct="1">
      <a:lnSpc>
        <a:spcPct val="100000"/>
      </a:lnSpc>
      <a:buClr>
        <a:schemeClr val="tx1">
          <a:lumMod val="65000"/>
          <a:lumOff val="35000"/>
        </a:schemeClr>
      </a:buClr>
      <a:buSzPct val="80000"/>
      <a:buFont typeface="Arial" charset="0"/>
      <a:buChar char="•"/>
      <a:tabLst/>
      <a:defRPr sz="1200" kern="1200" baseline="0">
        <a:solidFill>
          <a:schemeClr val="tx1">
            <a:lumMod val="65000"/>
            <a:lumOff val="35000"/>
          </a:schemeClr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773321"/>
            <a:ext cx="7891272" cy="3885991"/>
          </a:xfrm>
        </p:spPr>
        <p:txBody>
          <a:bodyPr wrap="square" anchor="t" anchorCtr="0">
            <a:norm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89992" y="53524"/>
            <a:ext cx="65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#SASGF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Closing Slid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Midn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504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230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02998"/>
            <a:ext cx="9144000" cy="584775"/>
          </a:xfrm>
        </p:spPr>
        <p:txBody>
          <a:bodyPr anchor="b" anchorCtr="0">
            <a:spAutoFit/>
          </a:bodyPr>
          <a:lstStyle>
            <a:lvl1pPr algn="ctr"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383824"/>
            <a:ext cx="9144000" cy="353943"/>
          </a:xfrm>
        </p:spPr>
        <p:txBody>
          <a:bodyPr anchor="t">
            <a:spAutoFit/>
          </a:bodyPr>
          <a:lstStyle>
            <a:lvl1pPr marL="0" indent="-182880" algn="ctr">
              <a:lnSpc>
                <a:spcPct val="85000"/>
              </a:lnSpc>
              <a:spcBef>
                <a:spcPts val="800"/>
              </a:spcBef>
              <a:buFont typeface="Arial" pitchFamily="34" charset="0"/>
              <a:buNone/>
              <a:defRPr sz="2000" b="0" i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504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71256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71256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6364" y="1016459"/>
            <a:ext cx="7891272" cy="3642853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640080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71256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590694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night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58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55688"/>
            <a:ext cx="7891272" cy="457200"/>
          </a:xfrm>
        </p:spPr>
        <p:txBody>
          <a:bodyPr anchor="ctr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26364" y="969461"/>
            <a:ext cx="7891272" cy="274320"/>
          </a:xfr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71256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6364" y="1362752"/>
            <a:ext cx="7891272" cy="3358896"/>
          </a:xfrm>
        </p:spPr>
        <p:txBody>
          <a:bodyPr wrap="square" anchor="t" anchorCtr="0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489992" y="53524"/>
            <a:ext cx="65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#SASGF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6364" y="192024"/>
            <a:ext cx="7891272" cy="457200"/>
          </a:xfrm>
        </p:spPr>
        <p:txBody>
          <a:bodyPr>
            <a:noAutofit/>
          </a:bodyPr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627641" y="640080"/>
            <a:ext cx="7891272" cy="274320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b="0" cap="none" baseline="0">
                <a:solidFill>
                  <a:srgbClr val="7125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7641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400" baseline="0">
                <a:solidFill>
                  <a:schemeClr val="tx2"/>
                </a:solidFill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631436" y="1014984"/>
            <a:ext cx="3886200" cy="3639312"/>
          </a:xfrm>
        </p:spPr>
        <p:txBody>
          <a:bodyPr wrap="square" anchor="t" anchorCtr="0">
            <a:normAutofit/>
          </a:bodyPr>
          <a:lstStyle>
            <a:lvl1pPr>
              <a:defRPr sz="2400" baseline="0">
                <a:solidFill>
                  <a:schemeClr val="tx2"/>
                </a:solidFill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1600" baseline="0">
                <a:latin typeface="+mn-lt"/>
              </a:defRPr>
            </a:lvl3pPr>
            <a:lvl4pPr>
              <a:defRPr sz="1200" baseline="0">
                <a:latin typeface="+mj-lt"/>
              </a:defRPr>
            </a:lvl4pPr>
            <a:lvl5pPr>
              <a:defRPr sz="1000" baseline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64" y="1014984"/>
            <a:ext cx="7891272" cy="3639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add text or click an icon to add other content types.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0635782"/>
            <a:ext cx="3749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20788182"/>
            <a:ext cx="3749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496555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SAS and all other SAS Institute Inc. product or service names are registered trademarks or trademarks of SAS Institute Inc. in the USA and other countries. ® indicates USA registration. Other brand and product names are trademarks of their respective companies.</a:t>
            </a:r>
          </a:p>
          <a:p>
            <a:pPr algn="ctr"/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89992" y="53524"/>
            <a:ext cx="65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1256A"/>
                </a:solidFill>
              </a:rPr>
              <a:t>#SASGF</a:t>
            </a:r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36" r:id="rId2"/>
    <p:sldLayoutId id="2147483983" r:id="rId3"/>
    <p:sldLayoutId id="2147483927" r:id="rId4"/>
    <p:sldLayoutId id="2147483981" r:id="rId5"/>
    <p:sldLayoutId id="2147483928" r:id="rId6"/>
    <p:sldLayoutId id="2147483929" r:id="rId7"/>
    <p:sldLayoutId id="2147483982" r:id="rId8"/>
    <p:sldLayoutId id="2147483930" r:id="rId9"/>
    <p:sldLayoutId id="2147483980" r:id="rId10"/>
    <p:sldLayoutId id="2147483935" r:id="rId11"/>
    <p:sldLayoutId id="2147483941" r:id="rId12"/>
  </p:sldLayoutIdLst>
  <p:transition>
    <p:fade/>
  </p:transition>
  <p:hf sldNum="0" hdr="0" ftr="0" dt="0"/>
  <p:txStyles>
    <p:titleStyle>
      <a:lvl1pPr algn="ctr" defTabSz="182880" rtl="0" eaLnBrk="1" latinLnBrk="0" hangingPunct="1">
        <a:spcBef>
          <a:spcPct val="0"/>
        </a:spcBef>
        <a:buNone/>
        <a:defRPr lang="en-US" sz="28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defRPr sz="2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accent3"/>
        </a:buClr>
        <a:buSzPct val="80000"/>
        <a:buFont typeface="Arial" pitchFamily="34" charset="0"/>
        <a:buChar char="•"/>
        <a:tabLst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85000"/>
        </a:lnSpc>
        <a:spcBef>
          <a:spcPts val="800"/>
        </a:spcBef>
        <a:spcAft>
          <a:spcPts val="0"/>
        </a:spcAft>
        <a:buClr>
          <a:schemeClr val="tx2"/>
        </a:buClr>
        <a:buSzPct val="100000"/>
        <a:buFont typeface="Arial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2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1440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tx1">
            <a:lumMod val="65000"/>
            <a:lumOff val="35000"/>
          </a:schemeClr>
        </a:buClr>
        <a:buSzPct val="100000"/>
        <a:buFont typeface="Calibri" panose="020F0502020204030204" pitchFamily="34" charset="0"/>
        <a:buChar char="-"/>
        <a:defRPr sz="1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479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2509-32B8-0144-8A99-69366A04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STP anticipated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EB15-1356-A441-85C4-57D01DFB1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735C1-3E48-D146-A925-671C024CEF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>
            <a:normAutofit lnSpcReduction="10000"/>
          </a:bodyPr>
          <a:lstStyle/>
          <a:p>
            <a:r>
              <a:rPr lang="en-US"/>
              <a:t>Thread </a:t>
            </a:r>
            <a:r>
              <a:rPr lang="en-US" b="1"/>
              <a:t>A</a:t>
            </a:r>
            <a:r>
              <a:rPr lang="en-US"/>
              <a:t> creates </a:t>
            </a:r>
            <a:r>
              <a:rPr lang="en-US" b="1"/>
              <a:t>XYZ</a:t>
            </a:r>
            <a:endParaRPr lang="en-US"/>
          </a:p>
          <a:p>
            <a:r>
              <a:rPr lang="en-US" b="1"/>
              <a:t>A </a:t>
            </a:r>
            <a:r>
              <a:rPr lang="en-US"/>
              <a:t>awaits </a:t>
            </a:r>
            <a:r>
              <a:rPr lang="en-US" b="1"/>
              <a:t>XYZ</a:t>
            </a:r>
          </a:p>
          <a:p>
            <a:r>
              <a:rPr lang="en-US" b="1"/>
              <a:t>A</a:t>
            </a:r>
            <a:r>
              <a:rPr lang="en-US"/>
              <a:t> signaled </a:t>
            </a:r>
            <a:r>
              <a:rPr lang="en-US" b="1"/>
              <a:t>XYZ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locks for critical</a:t>
            </a:r>
            <a:endParaRPr lang="en-US" b="1"/>
          </a:p>
          <a:p>
            <a:r>
              <a:rPr lang="en-US" b="1"/>
              <a:t>B</a:t>
            </a:r>
            <a:r>
              <a:rPr lang="en-US"/>
              <a:t> awaits on </a:t>
            </a:r>
            <a:r>
              <a:rPr lang="en-US" b="1"/>
              <a:t>XYZ</a:t>
            </a:r>
            <a:endParaRPr lang="en-US"/>
          </a:p>
          <a:p>
            <a:r>
              <a:rPr lang="en-US" b="1"/>
              <a:t>A</a:t>
            </a:r>
            <a:r>
              <a:rPr lang="en-US"/>
              <a:t> releases </a:t>
            </a:r>
            <a:r>
              <a:rPr lang="en-US" b="1"/>
              <a:t>XYZ</a:t>
            </a:r>
          </a:p>
          <a:p>
            <a:r>
              <a:rPr lang="en-US" b="1"/>
              <a:t>B </a:t>
            </a:r>
            <a:r>
              <a:rPr lang="en-US"/>
              <a:t>signaled</a:t>
            </a:r>
            <a:r>
              <a:rPr lang="en-US" b="1"/>
              <a:t> XYZ</a:t>
            </a:r>
            <a:r>
              <a:rPr lang="en-US"/>
              <a:t>, locks for critical</a:t>
            </a:r>
            <a:endParaRPr lang="en-US" b="1"/>
          </a:p>
          <a:p>
            <a:r>
              <a:rPr lang="en-US" b="1"/>
              <a:t>B</a:t>
            </a:r>
            <a:r>
              <a:rPr lang="en-US"/>
              <a:t> releases </a:t>
            </a:r>
            <a:r>
              <a:rPr lang="en-US" b="1"/>
              <a:t>XYZ</a:t>
            </a:r>
          </a:p>
          <a:p>
            <a:r>
              <a:rPr lang="en-US"/>
              <a:t>Everybody happy?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45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2509-32B8-0144-8A99-69366A04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2EB15-1356-A441-85C4-57D01DFB1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735C1-3E48-D146-A925-671C024CEF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>
            <a:normAutofit/>
          </a:bodyPr>
          <a:lstStyle/>
          <a:p>
            <a:r>
              <a:rPr lang="en-US" dirty="0"/>
              <a:t>Stored Process Server</a:t>
            </a:r>
          </a:p>
          <a:p>
            <a:r>
              <a:rPr lang="en-US" dirty="0"/>
              <a:t>Multi-bridge connections</a:t>
            </a:r>
          </a:p>
          <a:p>
            <a:pPr lvl="1"/>
            <a:r>
              <a:rPr lang="en-US" dirty="0"/>
              <a:t>Concurrent STP execution</a:t>
            </a:r>
          </a:p>
          <a:p>
            <a:pPr lvl="1"/>
            <a:r>
              <a:rPr lang="en-US" b="1" dirty="0"/>
              <a:t>A, B, C, D, …</a:t>
            </a:r>
          </a:p>
          <a:p>
            <a:pPr lvl="1"/>
            <a:r>
              <a:rPr lang="en-US" dirty="0"/>
              <a:t>Default 3</a:t>
            </a:r>
          </a:p>
          <a:p>
            <a:r>
              <a:rPr lang="en-US" dirty="0"/>
              <a:t>Connection (thread) quiesces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OS closes mutexes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Others error or timeout</a:t>
            </a:r>
          </a:p>
        </p:txBody>
      </p:sp>
    </p:spTree>
    <p:extLst>
      <p:ext uri="{BB962C8B-B14F-4D97-AF65-F5344CB8AC3E}">
        <p14:creationId xmlns:p14="http://schemas.microsoft.com/office/powerpoint/2010/main" val="29499549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9FEA-03E1-804D-B2DC-5C93F767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DE8A-EBF0-3A4E-B24D-18F0AFB3C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94D8C-BAAC-2C4A-9525-912EC9B2EB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outside STP Server</a:t>
            </a:r>
          </a:p>
          <a:p>
            <a:pPr lvl="1"/>
            <a:r>
              <a:rPr lang="en-US" dirty="0"/>
              <a:t>Startup program</a:t>
            </a:r>
          </a:p>
          <a:p>
            <a:pPr lvl="1"/>
            <a:r>
              <a:rPr lang="en-US" dirty="0"/>
              <a:t>Service</a:t>
            </a:r>
          </a:p>
          <a:p>
            <a:r>
              <a:rPr lang="en-US" b="1" dirty="0" err="1"/>
              <a:t>CreateMutex</a:t>
            </a:r>
            <a:endParaRPr lang="en-US" b="1" dirty="0"/>
          </a:p>
          <a:p>
            <a:pPr lvl="1"/>
            <a:r>
              <a:rPr lang="en-US" dirty="0"/>
              <a:t>One per data set used</a:t>
            </a:r>
          </a:p>
          <a:p>
            <a:pPr lvl="1"/>
            <a:r>
              <a:rPr lang="en-US" dirty="0"/>
              <a:t>OS reference count #1</a:t>
            </a:r>
          </a:p>
          <a:p>
            <a:r>
              <a:rPr lang="en-US" dirty="0"/>
              <a:t>STPs will </a:t>
            </a:r>
            <a:r>
              <a:rPr lang="en-US" b="1" dirty="0" err="1"/>
              <a:t>OpenMutex</a:t>
            </a:r>
            <a:endParaRPr lang="en-US" b="1" dirty="0"/>
          </a:p>
          <a:p>
            <a:pPr lvl="1"/>
            <a:r>
              <a:rPr lang="en-US" dirty="0">
                <a:cs typeface="CordiaUPC"/>
              </a:rPr>
              <a:t>#2,…</a:t>
            </a:r>
          </a:p>
        </p:txBody>
      </p:sp>
    </p:spTree>
    <p:extLst>
      <p:ext uri="{BB962C8B-B14F-4D97-AF65-F5344CB8AC3E}">
        <p14:creationId xmlns:p14="http://schemas.microsoft.com/office/powerpoint/2010/main" val="16693224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9FEA-03E1-804D-B2DC-5C93F767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STP threads - OpenMutex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DE8A-EBF0-3A4E-B24D-18F0AFB3C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94D8C-BAAC-2C4A-9525-912EC9B2EB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HANDLE </a:t>
            </a:r>
            <a:r>
              <a:rPr lang="en-US" dirty="0" err="1">
                <a:solidFill>
                  <a:srgbClr val="007D9A"/>
                </a:solidFill>
                <a:latin typeface="Courier New"/>
                <a:cs typeface="CordiaUPC"/>
              </a:rPr>
              <a:t>OpenMutexW</a:t>
            </a: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( </a:t>
            </a: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 DWORD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rdiaUPC"/>
              </a:rPr>
              <a:t>dwDesiredAccess</a:t>
            </a: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,</a:t>
            </a:r>
            <a:endParaRPr lang="en-US" dirty="0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 BOOL 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bInheritHandle,</a:t>
            </a: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 LPCWSTR </a:t>
            </a:r>
            <a:r>
              <a:rPr lang="en-US" b="1" err="1">
                <a:solidFill>
                  <a:srgbClr val="000000"/>
                </a:solidFill>
                <a:latin typeface="Courier New"/>
                <a:cs typeface="CordiaUPC"/>
              </a:rPr>
              <a:t>lpName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 );</a:t>
            </a:r>
            <a:br>
              <a:rPr lang="en-US">
                <a:solidFill>
                  <a:srgbClr val="000000"/>
                </a:solidFill>
                <a:latin typeface="Courier New"/>
                <a:cs typeface="CordiaUPC"/>
              </a:rPr>
            </a:b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r>
              <a:rPr lang="en-US">
                <a:cs typeface="CordiaUPC"/>
              </a:rPr>
              <a:t>SYNCHRONIZE</a:t>
            </a:r>
          </a:p>
          <a:p>
            <a:r>
              <a:rPr lang="en-US">
                <a:cs typeface="CordiaUPC"/>
              </a:rPr>
              <a:t>Name must exist</a:t>
            </a:r>
          </a:p>
          <a:p>
            <a:endParaRPr lang="en-US">
              <a:cs typeface="CordiaUPC"/>
            </a:endParaRPr>
          </a:p>
        </p:txBody>
      </p:sp>
    </p:spTree>
    <p:extLst>
      <p:ext uri="{BB962C8B-B14F-4D97-AF65-F5344CB8AC3E}">
        <p14:creationId xmlns:p14="http://schemas.microsoft.com/office/powerpoint/2010/main" val="20036305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9992-7FD9-F24B-821F-00D89A2F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12EB-373D-004B-8903-C9E3E57F0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68184-7310-6541-957A-64ACDE0914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CreateMutex, OpenMutex, ReleaseMutex, WaitForSingleObject</a:t>
            </a:r>
          </a:p>
          <a:p>
            <a:r>
              <a:rPr lang="en-US"/>
              <a:t>%syscall MODULE Routine</a:t>
            </a:r>
          </a:p>
          <a:p>
            <a:r>
              <a:rPr lang="en-US"/>
              <a:t>Abandoned resources</a:t>
            </a:r>
          </a:p>
          <a:p>
            <a:r>
              <a:rPr lang="en-US"/>
              <a:t>Extra-server needed</a:t>
            </a:r>
          </a:p>
        </p:txBody>
      </p:sp>
    </p:spTree>
    <p:extLst>
      <p:ext uri="{BB962C8B-B14F-4D97-AF65-F5344CB8AC3E}">
        <p14:creationId xmlns:p14="http://schemas.microsoft.com/office/powerpoint/2010/main" val="25312717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305-4AB1-2D40-9F8B-825C0C5B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STP_MUTEXES.c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53D11-AF64-4745-820F-C4E4E1E425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Service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4E95E-BC9D-1E42-80A7-1AE91CC2820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file of names</a:t>
            </a:r>
          </a:p>
          <a:p>
            <a:r>
              <a:rPr lang="en-US" dirty="0" err="1"/>
              <a:t>CreateMutex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Global\\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STPAPP.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MutexName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Sleep (INFINITE)</a:t>
            </a:r>
          </a:p>
          <a:p>
            <a:pPr lvl="1"/>
            <a:r>
              <a:rPr lang="en-US" dirty="0"/>
              <a:t>No CPU, anchor thread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91714C1-F69B-C547-AEEC-4ED16761A3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66741" y="1016459"/>
            <a:ext cx="4150895" cy="181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>
                <a:latin typeface="Courier New" panose="02070309020205020404" pitchFamily="49" charset="0"/>
                <a:cs typeface="Courier New" panose="02070309020205020404" pitchFamily="49" charset="0"/>
              </a:rPr>
              <a:t>MUTEXNAMES.TXT_______  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SASHELP.PLAYERS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APPDATA.ROSTERS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APPDATA.ROSTERMEMBERS</a:t>
            </a:r>
          </a:p>
        </p:txBody>
      </p:sp>
    </p:spTree>
    <p:extLst>
      <p:ext uri="{BB962C8B-B14F-4D97-AF65-F5344CB8AC3E}">
        <p14:creationId xmlns:p14="http://schemas.microsoft.com/office/powerpoint/2010/main" val="416816023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1292-F8A2-8E4B-93BC-27896154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STP_HELPER.C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4F251-95D8-304A-9D64-D18CE3F322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Simplify the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8DE2-3C83-FE48-BDBF-659F232272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 code</a:t>
            </a:r>
          </a:p>
          <a:p>
            <a:pPr lvl="1"/>
            <a:r>
              <a:rPr lang="en-US"/>
              <a:t>Abstracts away low level details</a:t>
            </a:r>
          </a:p>
          <a:p>
            <a:pPr lvl="1"/>
            <a:r>
              <a:rPr lang="en-US"/>
              <a:t>Precise timing</a:t>
            </a:r>
          </a:p>
          <a:p>
            <a:r>
              <a:rPr lang="en-US"/>
              <a:t>Two adapters</a:t>
            </a:r>
          </a:p>
          <a:p>
            <a:pPr lvl="1"/>
            <a:r>
              <a:rPr lang="en-US"/>
              <a:t>STP_WaitOnMutex</a:t>
            </a:r>
          </a:p>
          <a:p>
            <a:pPr lvl="2"/>
            <a:r>
              <a:rPr lang="en-US"/>
              <a:t>OpenMutex, WaitForSingleObject, time waited, timestamp acquired</a:t>
            </a:r>
          </a:p>
          <a:p>
            <a:pPr lvl="1"/>
            <a:r>
              <a:rPr lang="en-US"/>
              <a:t>STP_ReleaseMutex</a:t>
            </a:r>
          </a:p>
          <a:p>
            <a:pPr lvl="2"/>
            <a:r>
              <a:rPr lang="en-US"/>
              <a:t>ReleaseMutex, CloseHandle, timestamp released</a:t>
            </a:r>
          </a:p>
        </p:txBody>
      </p:sp>
    </p:spTree>
    <p:extLst>
      <p:ext uri="{BB962C8B-B14F-4D97-AF65-F5344CB8AC3E}">
        <p14:creationId xmlns:p14="http://schemas.microsoft.com/office/powerpoint/2010/main" val="38407142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FA10-1488-A042-87B1-99AC96A3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Tiny C Compiler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4846-9269-7740-8CC2-35888E220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4854-F1AE-4C44-92CA-30C097A763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STP_MUTEXES.EXE</a:t>
            </a:r>
          </a:p>
          <a:p>
            <a:pPr lvl="1"/>
            <a:r>
              <a:rPr lang="en-US" dirty="0" err="1"/>
              <a:t>tcc</a:t>
            </a:r>
            <a:r>
              <a:rPr lang="en-US" dirty="0"/>
              <a:t> </a:t>
            </a:r>
            <a:r>
              <a:rPr lang="en-US" dirty="0" err="1"/>
              <a:t>stp_mutexes.c</a:t>
            </a:r>
            <a:endParaRPr lang="en-US" dirty="0"/>
          </a:p>
          <a:p>
            <a:pPr lvl="1"/>
            <a:r>
              <a:rPr lang="en-US" dirty="0"/>
              <a:t>Extra-server service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  <a:p>
            <a:r>
              <a:rPr lang="en-US" dirty="0"/>
              <a:t>STP_HELPER.DLL</a:t>
            </a:r>
          </a:p>
          <a:p>
            <a:pPr lvl="1"/>
            <a:r>
              <a:rPr lang="en-US" dirty="0" err="1"/>
              <a:t>tcc</a:t>
            </a:r>
            <a:r>
              <a:rPr lang="en-US" dirty="0"/>
              <a:t> -shared </a:t>
            </a:r>
            <a:r>
              <a:rPr lang="en-US" dirty="0" err="1"/>
              <a:t>stp_helper.c</a:t>
            </a:r>
            <a:endParaRPr lang="en-US" dirty="0"/>
          </a:p>
          <a:p>
            <a:pPr lvl="1"/>
            <a:r>
              <a:rPr lang="en-US" dirty="0"/>
              <a:t>Adapters for MODULE</a:t>
            </a:r>
          </a:p>
        </p:txBody>
      </p:sp>
    </p:spTree>
    <p:extLst>
      <p:ext uri="{BB962C8B-B14F-4D97-AF65-F5344CB8AC3E}">
        <p14:creationId xmlns:p14="http://schemas.microsoft.com/office/powerpoint/2010/main" val="28264964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AEEF-49F1-8B47-B05C-819AB887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STP_WaitOnMutex</a:t>
            </a:r>
            <a:r>
              <a:rPr lang="en-US" dirty="0"/>
              <a:t> - Declaration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D0D0-A1D6-B148-B0B3-81857812E6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STP_HELPER.c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12980-C8FE-D24D-8B27-CE59540765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DLL_EXPORT void STP_WaitOnMutex ( 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const char* in_name 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const char* in_timeout 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update_handle  // create mutex handle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update_status1 // get last error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update_status2 // wait rc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update_status3 // timestamp start wait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update_status4 // timestamp done wait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update_status5 // thread id</a:t>
            </a:r>
          </a:p>
          <a:p>
            <a:pPr marL="0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64D5F-E527-D549-ACE8-BA57093B71A7}"/>
              </a:ext>
            </a:extLst>
          </p:cNvPr>
          <p:cNvSpPr txBox="1"/>
          <p:nvPr/>
        </p:nvSpPr>
        <p:spPr>
          <a:xfrm>
            <a:off x="17905686" y="97864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17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E485-EB9F-3246-B577-DCC7591F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STP_WaitOnMutex</a:t>
            </a:r>
            <a:r>
              <a:rPr lang="en-US" dirty="0"/>
              <a:t> -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AC739-FD50-344D-B70E-3D1E30F7B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STP_HELPER.c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EDF00EE-72AE-694F-9CD3-B82ED842B6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3" y="1011621"/>
            <a:ext cx="7891271" cy="3647691"/>
          </a:xfrm>
        </p:spPr>
        <p:txBody>
          <a:bodyPr numCol="3"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hMutex = 0;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timeout =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(in_timeout);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timeout *= 1000L;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set statuses to empty strings (0-terminator at start)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(update_handle, 20);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(update_status1, 20); // error from CreateMutex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(update_status2, 20); // return from WaitForSingleObject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(update_status3, 20); // time waited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(update_status4, 20); // time when mutex ownership acquired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 (update_status5, 20); // current thread id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 (update_status5, "%d", GetCurrentThreadId());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*update_status3 = '0';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*update_status4 = '0';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hMutex =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OpenMutex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(SYNCHRONIZE, 0, in_name);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(! hMutex) sprintf (update_status1, "%u", GetLastError());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 (update_handle, "%u", hMutex);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(! hMutex) return;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ULARGE_INTEGER lt0, lt1;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FILETIME ft0, ft1;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GetSystemTimePreciseAsFileTime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(&amp;ft0);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DWORD rc = </a:t>
            </a: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WaitForSingleObject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(hMutex, timeout);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GetSystemTimePreciseAsFileTime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(&amp;ft1);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lt0.LowPart  = ft0.dwLowDateTime;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lt0.HighPart = ft0.dwHighDateTime;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lt1.LowPart  = ft1.dwLowDateTime;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lt1.HighPart = ft1.dwHighDateTime;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 (update_status2, "%u", rc);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 (update_status3, "%llu", lt0.QuadPart);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 (update_status4, "%llu", lt1.QuadPart);xxx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02709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A. DeVenezia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383824"/>
            <a:ext cx="9144000" cy="356251"/>
          </a:xfrm>
        </p:spPr>
        <p:txBody>
          <a:bodyPr/>
          <a:lstStyle/>
          <a:p>
            <a:r>
              <a:rPr lang="en-US" dirty="0"/>
              <a:t>Long time user and advocate </a:t>
            </a:r>
            <a:r>
              <a:rPr lang="en-US"/>
              <a:t>for using SAS </a:t>
            </a:r>
            <a:r>
              <a:rPr lang="en-US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999150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22DA-1B89-EA4B-9D04-42EAA7A9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STP_ReleaseMutex</a:t>
            </a:r>
            <a:r>
              <a:rPr lang="en-US" dirty="0"/>
              <a:t> - Declaration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4159E-4626-D547-B22B-850EECB176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STP_HELPER.c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6934B-020E-1E45-B1C5-C2889A8FA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6657" y="1016459"/>
            <a:ext cx="7891272" cy="3642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DLL_EXPORT BOOL STP_ReleaseMutex (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const char* in_hMutex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update_status1 // error release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update_status2 // error close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update_status3 // timestamp releas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, char* update_status4 // thread id</a:t>
            </a:r>
          </a:p>
          <a:p>
            <a:pPr marL="0" indent="0">
              <a:buNone/>
            </a:pP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) { … }</a:t>
            </a:r>
          </a:p>
          <a:p>
            <a:r>
              <a:rPr lang="en-US" sz="2400">
                <a:cs typeface="Courier New" panose="02070309020205020404" pitchFamily="49" charset="0"/>
              </a:rPr>
              <a:t>STP_MUTEXES.exe has reference count 1</a:t>
            </a:r>
          </a:p>
        </p:txBody>
      </p:sp>
    </p:spTree>
    <p:extLst>
      <p:ext uri="{BB962C8B-B14F-4D97-AF65-F5344CB8AC3E}">
        <p14:creationId xmlns:p14="http://schemas.microsoft.com/office/powerpoint/2010/main" val="5511260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6108-AB0F-9C4E-84BF-63B4865B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STP_ReleaseMutex</a:t>
            </a:r>
            <a:r>
              <a:rPr lang="en-US" dirty="0"/>
              <a:t> -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ECF0-FD1A-B447-BE3A-47CDA09721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STP_HELPER.c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413C-7231-4B46-B2C1-BA9B7F0C3F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(update_status1, 20);  //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getlasterror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release mutex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(update_status2, 20);  //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getlasterror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close handle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(update_status3, 20);  // duration of mutex ownership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ZeroMemory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(update_status4, 20);  // current thread id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(update_status4, "%d",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GetCurrentThreadId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(HANDLE)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in_hMutex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DWORD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 rc1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(!rc1)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GetLastError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ULARGE_INTEGER lt2;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FILETIME ft2;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GetSystemTimePreciseAsFileTime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(&amp;ft2);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lt2.LowPart  = ft2.dwLowDateTime;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lt2.HighPart = ft2.dwHighDateTime;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(update_status1, "%u",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last_error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 rc2 =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CloseHandle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(!rc2)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(update_status2, "%u",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GetLastError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sprintf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(update_status3, "%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lt2.QuadPart);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 rc2;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770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E8FC-017A-FC4D-ADEB-5E1FEF4D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DLL method invocation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8021-55BC-9746-9B20-FE078C8CC1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E95A-7036-634E-ADA1-79EA9A57DE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Procedure</a:t>
            </a:r>
          </a:p>
          <a:p>
            <a:r>
              <a:rPr lang="en-US" dirty="0"/>
              <a:t>Method name</a:t>
            </a:r>
          </a:p>
          <a:p>
            <a:r>
              <a:rPr lang="en-US" dirty="0"/>
              <a:t>Arg1 … </a:t>
            </a:r>
            <a:r>
              <a:rPr lang="en-US" dirty="0" err="1"/>
              <a:t>ArgN</a:t>
            </a:r>
            <a:endParaRPr lang="en-US" dirty="0"/>
          </a:p>
          <a:p>
            <a:pPr lvl="1"/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%SYSCALL MODULE (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STP_WaitOnMutex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name, …)</a:t>
            </a:r>
          </a:p>
          <a:p>
            <a:r>
              <a:rPr lang="en-US" dirty="0"/>
              <a:t>Macro environment</a:t>
            </a:r>
          </a:p>
          <a:p>
            <a:pPr lvl="1"/>
            <a:r>
              <a:rPr lang="en-US" dirty="0"/>
              <a:t>Characters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00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BC3D-6CFE-3B41-BB40-19A63D68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Routine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97349-6D10-0448-922E-FAD959BC0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SASCBTBL Attribute 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F31B5-6F4C-4B4F-97C9-458B9114549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FILENAME SASCBTBL “</a:t>
            </a:r>
            <a:r>
              <a:rPr lang="en-US" dirty="0" err="1"/>
              <a:t>filepath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FILENAME SASCBTBL CATALOG</a:t>
            </a:r>
            <a:br>
              <a:rPr lang="en-US" dirty="0"/>
            </a:br>
            <a:r>
              <a:rPr lang="en-US" dirty="0"/>
              <a:t>“APPDATA.MODULE.SASCBTBL.SOURCE”</a:t>
            </a:r>
          </a:p>
          <a:p>
            <a:r>
              <a:rPr lang="en-US" dirty="0"/>
              <a:t>ROUTINE statement</a:t>
            </a:r>
          </a:p>
          <a:p>
            <a:pPr lvl="1"/>
            <a:r>
              <a:rPr lang="en-US" dirty="0"/>
              <a:t>Invocation signature, </a:t>
            </a:r>
            <a:r>
              <a:rPr lang="en-US" dirty="0" err="1"/>
              <a:t>arg</a:t>
            </a:r>
            <a:r>
              <a:rPr lang="en-US" dirty="0"/>
              <a:t> type at position</a:t>
            </a:r>
          </a:p>
          <a:p>
            <a:r>
              <a:rPr lang="en-US" dirty="0"/>
              <a:t>ROUTINE </a:t>
            </a:r>
            <a:r>
              <a:rPr lang="en-US" dirty="0" err="1"/>
              <a:t>STP_WaitOnMutex</a:t>
            </a:r>
            <a:endParaRPr lang="en-US" dirty="0"/>
          </a:p>
          <a:p>
            <a:r>
              <a:rPr lang="en-US" dirty="0"/>
              <a:t>ROUTINE </a:t>
            </a:r>
            <a:r>
              <a:rPr lang="en-US" dirty="0" err="1"/>
              <a:t>STP_ReleaseMutex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350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B290-D81A-E243-99BF-42676B9C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/>
          <a:lstStyle/>
          <a:p>
            <a:r>
              <a:rPr lang="en-US"/>
              <a:t>ROUTINE STP_WaitOnMutex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E21E-2F38-004A-88CF-D7EE793E02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SASCBTBL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031E6-A855-6646-96F6-F7F4B731DA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routine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STP_WaitOnMutex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minarg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=8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maxarg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=8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                               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stackpop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=called module=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stp_helper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1 char input 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format=$cstr200.; * // mutex name;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2 char input 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timeout (seconds);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3 char 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update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mutex handle;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4 char update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GetLastError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5 char update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Return code;;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6 char update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timestamp await;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7 char update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timestamp acquired;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8 char update </a:t>
            </a:r>
            <a:r>
              <a:rPr lang="en-US" sz="1800" dirty="0" err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byaddr</a:t>
            </a:r>
            <a:r>
              <a:rPr lang="en-US" sz="1800" dirty="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format=$cstr20.;  * // current thread id;</a:t>
            </a:r>
            <a:endParaRPr lang="en-US" sz="1800" dirty="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1623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D78A-E62A-9B48-A5C8-210F5693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ROUTINE ReleaseMutex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CF4B5-ACFA-BF48-8E32-88A42FE39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SASCBTBL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CFC2-9E0C-6348-958D-E3B95EC36E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routine </a:t>
            </a:r>
            <a:r>
              <a:rPr lang="en-US" sz="2800" b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STP_ReleaseMutex </a:t>
            </a: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minarg=6 maxarg=6 stackpop=called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                                               </a:t>
            </a: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 module=</a:t>
            </a:r>
            <a:r>
              <a:rPr lang="en-US" sz="2800" b="1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stp_helper</a:t>
            </a: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1 char input  byaddr format=$cstr20.;  * // hMutex as a string;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2 char input  byaddr format=$cstr20.;  * // timestamp acquired;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3 char update byaddr format=$cstr20.;  * // GetLastError Relse;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4 char update byaddr format=$cstr20.;  * // GetLastError Close;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5 char update byaddr format=$cstr20.;  * // time held (ms);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effectLst/>
                <a:latin typeface="Courier New" panose="02070309020205020404" pitchFamily="49" charset="0"/>
                <a:ea typeface="Times New Roman" panose="020F0502020204030204" pitchFamily="34" charset="0"/>
                <a:cs typeface="Courier New" panose="02070309020205020404" pitchFamily="49" charset="0"/>
              </a:rPr>
              <a:t>arg 6 char update byaddr format=$cstr20.;  * // current thread id;</a:t>
            </a:r>
            <a:endParaRPr lang="en-US" sz="2800">
              <a:effectLst/>
              <a:latin typeface="Consolas" panose="020B0609020204030204" pitchFamily="49" charset="0"/>
              <a:ea typeface="Times New Roman" panose="020F0502020204030204" pitchFamily="34" charset="0"/>
              <a:cs typeface="Times New Roma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6037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FB29-4779-4B18-AF25-0AFA4878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5062D-5EE2-40F3-A019-BCEF88C70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127C-20B8-4D20-96A3-74241AB268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%</a:t>
            </a:r>
            <a:r>
              <a:rPr lang="en-US" dirty="0" err="1"/>
              <a:t>STP_WaitOnMutex</a:t>
            </a:r>
            <a:r>
              <a:rPr lang="en-US" dirty="0"/>
              <a:t>, %</a:t>
            </a:r>
            <a:r>
              <a:rPr lang="en-US" dirty="0" err="1"/>
              <a:t>STP_ReleaseMutex</a:t>
            </a:r>
            <a:endParaRPr lang="en-US" dirty="0"/>
          </a:p>
          <a:p>
            <a:r>
              <a:rPr lang="en-US" dirty="0"/>
              <a:t>Data set name </a:t>
            </a:r>
            <a:r>
              <a:rPr lang="en-US" dirty="0">
                <a:sym typeface="Wingdings" panose="05000000000000000000" pitchFamily="2" charset="2"/>
              </a:rPr>
              <a:t> Mutex name</a:t>
            </a:r>
            <a:endParaRPr lang="en-US" dirty="0"/>
          </a:p>
          <a:p>
            <a:pPr lvl="1"/>
            <a:r>
              <a:rPr lang="en-US" dirty="0"/>
              <a:t>Skip WORK. data sets</a:t>
            </a:r>
          </a:p>
          <a:p>
            <a:r>
              <a:rPr lang="en-US" dirty="0"/>
              <a:t>Track invocations and handles</a:t>
            </a:r>
          </a:p>
          <a:p>
            <a:pPr lvl="1"/>
            <a:r>
              <a:rPr lang="en-US" dirty="0"/>
              <a:t>LIFO stack, name to handle</a:t>
            </a:r>
          </a:p>
          <a:p>
            <a:pPr lvl="1"/>
            <a:r>
              <a:rPr lang="en-US" dirty="0"/>
              <a:t>Global macro variables</a:t>
            </a:r>
          </a:p>
          <a:p>
            <a:r>
              <a:rPr lang="en-US" dirty="0"/>
              <a:t>Executes DLL method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syscall</a:t>
            </a:r>
            <a:r>
              <a:rPr lang="en-US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405134901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007-4DDE-4C50-9D69-C208C3DD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94C-86BC-4D93-9577-6A6426496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invocations - %</a:t>
            </a:r>
            <a:r>
              <a:rPr lang="en-US" dirty="0" err="1"/>
              <a:t>STP_WaitOnMutex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37E3-4C40-412B-8796-E019C5F462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 %SYSCALL, create push macro variables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%global MUTEX_COUNT;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%if %length(&amp;MUTEX_COUNT)=0 %then %let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MUTEXT_COUNT=0;</a:t>
            </a:r>
          </a:p>
          <a:p>
            <a:pPr marL="18288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%let MUTEX_COUNT = %eval (&amp;MUTEX_COUNT+1);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%global MUTEX_HANDLE_&amp;MUTEX_COUNT;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%global MUTEX_NAME_&amp;MUTEX_COUNT;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%global MUTEX_TIME_&amp;MUTEX_COUNT;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06354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007-4DDE-4C50-9D69-C208C3DD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94C-86BC-4D93-9577-6A6426496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invocations - %</a:t>
            </a:r>
            <a:r>
              <a:rPr lang="en-US" dirty="0" err="1"/>
              <a:t>STP_WaitOnMutex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37E3-4C40-412B-8796-E019C5F462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Post %SYSCALL, assign values</a:t>
            </a:r>
          </a:p>
          <a:p>
            <a:r>
              <a:rPr lang="en-US" dirty="0"/>
              <a:t>Avoid implicit eval</a:t>
            </a:r>
            <a:br>
              <a:rPr lang="en-US" dirty="0"/>
            </a:br>
            <a:endParaRPr lang="en-US" dirty="0"/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%let MUTEX_HANDLE_&amp;MUTEX_COUNT      </a:t>
            </a:r>
            <a:r>
              <a:rPr lang="en-US" i="1" dirty="0">
                <a:cs typeface="Courier New" panose="02070309020205020404" pitchFamily="49" charset="0"/>
              </a:rPr>
              <a:t>handle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=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handle.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numberstring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8288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%let MUTEX_NAME_&amp;MUTEX_COUNT.        </a:t>
            </a:r>
            <a:r>
              <a:rPr lang="en-US" i="1" dirty="0">
                <a:cs typeface="Courier New" panose="02070309020205020404" pitchFamily="49" charset="0"/>
              </a:rPr>
              <a:t>name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= &amp;mutex;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%let MUTEX_TIME_&amp;MUTEX_COUNT.     </a:t>
            </a:r>
            <a:r>
              <a:rPr lang="en-US" i="1" dirty="0">
                <a:cs typeface="Courier New" panose="02070309020205020404" pitchFamily="49" charset="0"/>
              </a:rPr>
              <a:t>timestamp</a:t>
            </a:r>
            <a:br>
              <a:rPr lang="en-US" i="1" dirty="0"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= &amp;status4;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008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007-4DDE-4C50-9D69-C208C3DD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94C-86BC-4D93-9577-6A6426496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invocations - %</a:t>
            </a:r>
            <a:r>
              <a:rPr lang="en-US" dirty="0" err="1"/>
              <a:t>STP_ReleaseMutex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37E3-4C40-412B-8796-E019C5F462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newest handle of name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%do index = &amp;MUTEX_COUNT %to 1 %by -1;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%global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MUTEX_HANDLE_&amp;index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MUTEX_NAME_&amp;index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MUTEX_TIME_&amp;index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%if "&amp;&amp;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MUTEX_NAME_&amp;index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 eq "&amp;mutex“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%then %do;</a:t>
            </a:r>
          </a:p>
        </p:txBody>
      </p:sp>
    </p:spTree>
    <p:extLst>
      <p:ext uri="{BB962C8B-B14F-4D97-AF65-F5344CB8AC3E}">
        <p14:creationId xmlns:p14="http://schemas.microsoft.com/office/powerpoint/2010/main" val="33908330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711E-6E95-44C5-8A41-F0014A1A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99" y="818113"/>
            <a:ext cx="9144000" cy="1569660"/>
          </a:xfrm>
        </p:spPr>
        <p:txBody>
          <a:bodyPr/>
          <a:lstStyle/>
          <a:p>
            <a:r>
              <a:rPr lang="en-US" dirty="0">
                <a:cs typeface="Calibri"/>
              </a:rPr>
              <a:t>Exclusive Data Set Access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in a Stored Process Web Application: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Macros for mutexes in Windows®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35B25-F395-40B9-BDFD-A45622E7A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A. DeVenezia, Independent Consultant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9598380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007-4DDE-4C50-9D69-C208C3DD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94C-86BC-4D93-9577-6A6426496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invocations - %</a:t>
            </a:r>
            <a:r>
              <a:rPr lang="en-US" dirty="0" err="1"/>
              <a:t>STP_ReleaseMutex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37E3-4C40-412B-8796-E019C5F462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Seek newest handle of name, top down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%do index = &amp;MUTEX_COUNT %to 1 %by -1;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%global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MUTEX_HANDLE_&amp;index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MUTEX_NAME_&amp;index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MUTEX_TIME_&amp;index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%if "&amp;&amp;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MUTEX_NAME_&amp;index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 eq "&amp;mutex“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%then %do;</a:t>
            </a:r>
          </a:p>
        </p:txBody>
      </p:sp>
    </p:spTree>
    <p:extLst>
      <p:ext uri="{BB962C8B-B14F-4D97-AF65-F5344CB8AC3E}">
        <p14:creationId xmlns:p14="http://schemas.microsoft.com/office/powerpoint/2010/main" val="367146527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1007-4DDE-4C50-9D69-C208C3DD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 for Mutexes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6594C-86BC-4D93-9577-6A64264966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Tracking invocations - %</a:t>
            </a:r>
            <a:r>
              <a:rPr lang="en-US" dirty="0" err="1"/>
              <a:t>STP_ReleaseMutex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37E3-4C40-412B-8796-E019C5F462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Call </a:t>
            </a:r>
            <a:r>
              <a:rPr lang="en-US" dirty="0" err="1"/>
              <a:t>STP_ReleaseMutex</a:t>
            </a:r>
            <a:r>
              <a:rPr lang="en-US" dirty="0"/>
              <a:t> method</a:t>
            </a:r>
          </a:p>
          <a:p>
            <a:r>
              <a:rPr lang="en-US" dirty="0"/>
              <a:t>‘POP’ entry from tracking count, clear name </a:t>
            </a:r>
            <a:r>
              <a:rPr lang="en-US" dirty="0" err="1"/>
              <a:t>seeked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%if &amp;index = &amp;MUTEX_COUNT %then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%let MUTEX_COUNT = %eval (&amp;MUTEX_COUNT - 1);</a:t>
            </a:r>
          </a:p>
          <a:p>
            <a:pPr marL="0" indent="0">
              <a:buNone/>
            </a:pP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%let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MUTEX_NAME_&amp;index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= ;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%end; /* Seek loop */</a:t>
            </a:r>
          </a:p>
          <a:p>
            <a:pPr marL="0" indent="0">
              <a:buNone/>
            </a:pP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%if &amp;index = 0 %then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%put WARNING: (&amp;mutex) release used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more times than wait;</a:t>
            </a:r>
          </a:p>
        </p:txBody>
      </p:sp>
    </p:spTree>
    <p:extLst>
      <p:ext uri="{BB962C8B-B14F-4D97-AF65-F5344CB8AC3E}">
        <p14:creationId xmlns:p14="http://schemas.microsoft.com/office/powerpoint/2010/main" val="15286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56A4-7A08-49F9-9F7B-D4710952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ECF0-5D23-45C1-97C6-4AFE98E6C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Bound critical section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11E1F-514F-4FDE-9D29-6F6D7E24A8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3153156" cy="3642853"/>
          </a:xfrm>
        </p:spPr>
        <p:txBody>
          <a:bodyPr numCol="1">
            <a:normAutofit/>
          </a:bodyPr>
          <a:lstStyle/>
          <a:p>
            <a:r>
              <a:rPr lang="en-US" dirty="0"/>
              <a:t>Critical section</a:t>
            </a:r>
          </a:p>
          <a:p>
            <a:pPr lvl="1"/>
            <a:r>
              <a:rPr lang="en-US" dirty="0"/>
              <a:t>Small unit of work</a:t>
            </a:r>
          </a:p>
          <a:p>
            <a:pPr lvl="1"/>
            <a:r>
              <a:rPr lang="en-US" dirty="0"/>
              <a:t>Fast as possible</a:t>
            </a:r>
          </a:p>
          <a:p>
            <a:pPr lvl="1"/>
            <a:r>
              <a:rPr lang="en-US" dirty="0"/>
              <a:t>Prevent timeouts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CB08567-6EE2-45D5-AAA1-8ABC1F199C10}"/>
              </a:ext>
            </a:extLst>
          </p:cNvPr>
          <p:cNvSpPr txBox="1">
            <a:spLocks/>
          </p:cNvSpPr>
          <p:nvPr/>
        </p:nvSpPr>
        <p:spPr>
          <a:xfrm>
            <a:off x="3779520" y="1168859"/>
            <a:ext cx="4890516" cy="364285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>
            <a:normAutofit fontScale="85000" lnSpcReduction="10000"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STP_WaitOnMutex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(APPDATA.ROSTERS)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STP_WaitOnMutex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(APPDATA.ROSTERMEMBRS)</a:t>
            </a:r>
          </a:p>
          <a:p>
            <a:pPr marL="18288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… Work on Roster Master/Detail …</a:t>
            </a:r>
          </a:p>
          <a:p>
            <a:pPr marL="18288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STP_ReleaseMutex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(APPDATA.ROSTERS)</a:t>
            </a: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STP_ReleaseMutex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8288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(APPDATA.ROSTERMEMBERS)</a:t>
            </a:r>
          </a:p>
          <a:p>
            <a:pPr marL="18288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5999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711E-6E95-44C5-8A41-F0014A1A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599" y="818113"/>
            <a:ext cx="9144000" cy="1569660"/>
          </a:xfrm>
        </p:spPr>
        <p:txBody>
          <a:bodyPr/>
          <a:lstStyle/>
          <a:p>
            <a:r>
              <a:rPr lang="en-US" dirty="0">
                <a:cs typeface="Calibri"/>
              </a:rPr>
              <a:t>Exclusive Data Set Access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in a Stored Process Web Application: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Macros for mutexes in Windows®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35B25-F395-40B9-BDFD-A45622E7A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A. DeVenezia, Independent Consultant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70687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C984-614F-4974-9F82-1ACE9811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Process Web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5A58C-E95F-4910-8416-FF1009DB4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What’s what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9E558-ADF4-4805-AA18-61247D8183E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SAS Stored Process Web Application</a:t>
            </a:r>
          </a:p>
          <a:p>
            <a:pPr lvl="1"/>
            <a:r>
              <a:rPr lang="en-US" dirty="0"/>
              <a:t>SAS Server component</a:t>
            </a:r>
          </a:p>
          <a:p>
            <a:pPr lvl="1"/>
            <a:r>
              <a:rPr lang="en-US" dirty="0"/>
              <a:t>Runs stored processes and delivers output</a:t>
            </a:r>
          </a:p>
          <a:p>
            <a:r>
              <a:rPr lang="en-US" dirty="0"/>
              <a:t>Stored Process Web Application (paper subject)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MyApp</a:t>
            </a:r>
          </a:p>
          <a:p>
            <a:pPr lvl="1"/>
            <a:r>
              <a:rPr lang="en-US" dirty="0"/>
              <a:t>A set of stored processes whose generated output are the pages and data flows of an interactive website</a:t>
            </a:r>
          </a:p>
          <a:p>
            <a:pPr lvl="1"/>
            <a:r>
              <a:rPr lang="en-US" dirty="0"/>
              <a:t>SAS Server Page (SSP)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9661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2CF0-E64B-4B3F-B353-86C06BD3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Server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D6EE-2DF6-4B1B-96D7-8C9E9D02EB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of a STP Web Application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1D88F-9CC6-4E17-BAEA-487B1320CD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Viewed in a web browser</a:t>
            </a:r>
          </a:p>
          <a:p>
            <a:r>
              <a:rPr lang="en-US" dirty="0"/>
              <a:t>HTML and web content from a Stored Process</a:t>
            </a:r>
          </a:p>
          <a:p>
            <a:pPr lvl="1"/>
            <a:r>
              <a:rPr lang="en-US" dirty="0"/>
              <a:t>_WEBOUT, put</a:t>
            </a:r>
          </a:p>
          <a:p>
            <a:pPr lvl="1"/>
            <a:r>
              <a:rPr lang="en-US" dirty="0"/>
              <a:t>ODS HTML5</a:t>
            </a:r>
          </a:p>
          <a:p>
            <a:pPr lvl="1"/>
            <a:r>
              <a:rPr lang="en-US" dirty="0"/>
              <a:t>STREAM Procedure</a:t>
            </a:r>
          </a:p>
        </p:txBody>
      </p:sp>
    </p:spTree>
    <p:extLst>
      <p:ext uri="{BB962C8B-B14F-4D97-AF65-F5344CB8AC3E}">
        <p14:creationId xmlns:p14="http://schemas.microsoft.com/office/powerpoint/2010/main" val="253518933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6668-7E4D-4832-A138-E730B393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STREAM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39678-2180-4BE8-947B-E6C3033E90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41A58-B28B-4FFA-9496-E696F9D2E87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proc stream outfile=_webout;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&lt;html&gt;&lt;head&gt;&lt;title&gt;Page 1&lt;/title&gt;&lt;/head&gt;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&lt;h1&gt;Page 1&lt;/h1&gt;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&lt;p&gt;Welcome &amp;_METAPERSON (&amp;_METAUSER);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;;;;</a:t>
            </a:r>
          </a:p>
        </p:txBody>
      </p:sp>
    </p:spTree>
    <p:extLst>
      <p:ext uri="{BB962C8B-B14F-4D97-AF65-F5344CB8AC3E}">
        <p14:creationId xmlns:p14="http://schemas.microsoft.com/office/powerpoint/2010/main" val="282898464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2479-613D-480A-A2D5-3E6E1298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F0D8-1BF5-4484-A703-813FFE50CB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hoopla.this.home:81/SASStoredProcess/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do?_Program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=/MyApp/Page1</a:t>
            </a: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72B83-F3C1-405D-8CD6-F5B16D7E5F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626764" y="1016000"/>
            <a:ext cx="3890472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5306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0866-4162-4C03-872F-B82848B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BAC4C-E4AA-438E-95A7-ED48D3C4A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Unpack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B07052-FD18-4B13-A80F-7AFF2FCF9ED2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797438" y="2443078"/>
            <a:ext cx="4610100" cy="1619250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2C43B0-3607-4064-A094-5A5151FB0893}"/>
              </a:ext>
            </a:extLst>
          </p:cNvPr>
          <p:cNvSpPr txBox="1">
            <a:spLocks/>
          </p:cNvSpPr>
          <p:nvPr/>
        </p:nvSpPr>
        <p:spPr>
          <a:xfrm>
            <a:off x="626364" y="1016459"/>
            <a:ext cx="7891272" cy="36428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18288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  <a:defRPr sz="2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365760" rtl="0" eaLnBrk="1" latinLnBrk="0" hangingPunct="1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alibri" panose="020F0502020204030204" pitchFamily="34" charset="0"/>
              <a:buChar char="-"/>
              <a:defRPr sz="1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80160" indent="-182880" algn="l" defTabSz="36576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6304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45920" indent="-182880" algn="l" defTabSz="36576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hoopla.this.home:81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/SASStoredProcess/do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_Program=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/MyApp/Page1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&amp;_METAPERSON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&amp;_METAUSER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&amp;_PROGRAM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7526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C610-DB0B-4B3C-B967-F144FF76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EE7-68DE-4907-A5BA-C30A8B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1C52-2D7F-478B-BC54-495D2B31BC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 Nexus</a:t>
            </a:r>
          </a:p>
          <a:p>
            <a:r>
              <a:rPr lang="en-US" dirty="0"/>
              <a:t>Management Console</a:t>
            </a:r>
          </a:p>
          <a:p>
            <a:r>
              <a:rPr lang="en-US" dirty="0"/>
              <a:t>Users and Groups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MyApp </a:t>
            </a:r>
            <a:r>
              <a:rPr lang="en-US" dirty="0"/>
              <a:t>stored processes registered in folder MyApp</a:t>
            </a:r>
          </a:p>
          <a:p>
            <a:pPr marL="365760" lvl="2">
              <a:buClr>
                <a:schemeClr val="tx2"/>
              </a:buClr>
            </a:pPr>
            <a:r>
              <a:rPr lang="en-US" sz="2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_program=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A313-4837-44EC-9CAB-C5A440E98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19" y="2331873"/>
            <a:ext cx="1505843" cy="1012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5FBE21-DF0C-476F-95A2-C2272CA76E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32" y="2865173"/>
            <a:ext cx="1790700" cy="704850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0BD5F-D6C4-48FF-AEE4-4C840314C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302" y="1330486"/>
            <a:ext cx="1808067" cy="2239537"/>
          </a:xfrm>
          <a:prstGeom prst="rect">
            <a:avLst/>
          </a:prstGeom>
          <a:effectLst>
            <a:glow rad="63500">
              <a:schemeClr val="bg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06761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the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Exclusive</a:t>
            </a:r>
          </a:p>
          <a:p>
            <a:r>
              <a:rPr lang="en-US" dirty="0"/>
              <a:t>Stored Process Web Application</a:t>
            </a:r>
          </a:p>
          <a:p>
            <a:r>
              <a:rPr lang="en-US" dirty="0"/>
              <a:t>Macros</a:t>
            </a:r>
          </a:p>
          <a:p>
            <a:r>
              <a:rPr lang="en-US" dirty="0"/>
              <a:t>Mutexes</a:t>
            </a:r>
          </a:p>
          <a:p>
            <a:r>
              <a:rPr lang="en-US" dirty="0"/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62189136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C610-DB0B-4B3C-B967-F144FF76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Server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EE7-68DE-4907-A5BA-C30A8B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1C52-2D7F-478B-BC54-495D2B31BC4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MyApp </a:t>
            </a:r>
            <a:r>
              <a:rPr lang="en-US" dirty="0"/>
              <a:t>stored processes registered in folder MyApp</a:t>
            </a:r>
          </a:p>
          <a:p>
            <a:pPr marL="365760" lvl="2">
              <a:buClr>
                <a:schemeClr val="tx2"/>
              </a:buClr>
            </a:pPr>
            <a:r>
              <a:rPr lang="en-US" sz="2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_program=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B7829-11E9-413B-AC3F-8171AF1FA9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67" y="2235656"/>
            <a:ext cx="4279265" cy="1727835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7857551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83715-B651-4904-B357-1A6E77B8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Server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3AAC5A-2245-4260-B610-6D4A18C84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MyApp </a:t>
            </a:r>
            <a:r>
              <a:rPr lang="en-US" dirty="0"/>
              <a:t>stored process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Page1</a:t>
            </a:r>
            <a:endParaRPr lang="en-US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D75F514-B35F-4234-B266-317823FDB984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217" y="1014413"/>
            <a:ext cx="2505891" cy="3640137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28BC09-B6D3-4C67-B3B0-96732B67A129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3"/>
          <a:srcRect l="1" t="-1" r="8025" b="3043"/>
          <a:stretch/>
        </p:blipFill>
        <p:spPr bwMode="auto">
          <a:xfrm>
            <a:off x="4650634" y="1130340"/>
            <a:ext cx="3846407" cy="3408283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5687089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C610-DB0B-4B3C-B967-F144FF76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EE7-68DE-4907-A5BA-C30A8B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_program=MyApp/Fantasy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636145-8799-4F56-AFF8-407C740360A9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21847" y="1016000"/>
            <a:ext cx="5900307" cy="3643313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3555450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C610-DB0B-4B3C-B967-F144FF76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Fantasy stored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EE7-68DE-4907-A5BA-C30A8B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62DCB8-9186-4E14-8E7B-CCA0CD78FE2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Proc STREAM</a:t>
            </a:r>
          </a:p>
          <a:p>
            <a:pPr lvl="1"/>
            <a:r>
              <a:rPr lang="en-US" dirty="0"/>
              <a:t>PRESCOL option</a:t>
            </a:r>
          </a:p>
          <a:p>
            <a:r>
              <a:rPr lang="en-US" dirty="0"/>
              <a:t>HTML</a:t>
            </a:r>
          </a:p>
          <a:p>
            <a:pPr lvl="1"/>
            <a:r>
              <a:rPr lang="en-US" dirty="0"/>
              <a:t>Includes JavaScript libraries and CSS</a:t>
            </a:r>
          </a:p>
          <a:p>
            <a:pPr lvl="1"/>
            <a:r>
              <a:rPr lang="en-US" dirty="0"/>
              <a:t>jQuery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HTML5 UI controls</a:t>
            </a:r>
          </a:p>
          <a:p>
            <a:pPr lvl="1"/>
            <a:r>
              <a:rPr lang="en-US" dirty="0"/>
              <a:t>Ajax 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FantasyData</a:t>
            </a:r>
          </a:p>
        </p:txBody>
      </p:sp>
    </p:spTree>
    <p:extLst>
      <p:ext uri="{BB962C8B-B14F-4D97-AF65-F5344CB8AC3E}">
        <p14:creationId xmlns:p14="http://schemas.microsoft.com/office/powerpoint/2010/main" val="405106709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787D-7C25-4026-BE64-E1DFFAC0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4C933-1AF4-48E4-9E14-12C287F82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6A0FC-733F-4B5B-BB0F-27D3BC6BE1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&lt;ul id="</a:t>
            </a:r>
            <a:r>
              <a:rPr lang="en-US" sz="1800" dirty="0">
                <a:highlight>
                  <a:srgbClr val="D9D9D9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menu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&lt;li&gt;Team maker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&lt;ul&gt;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&lt;li&gt;SASGF 2019 - Dallas!&lt;/li&gt;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&lt;/ul&gt;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&lt;/li&gt;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&amp;_METAPERSON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&amp;_METAUSER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$(document).ready(function() {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$("</a:t>
            </a:r>
            <a:r>
              <a:rPr lang="en-US" sz="1800" dirty="0">
                <a:highlight>
                  <a:srgbClr val="D9D9D9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#menu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kendoMenu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854544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3C36-0B42-4EA5-83D0-1A79F8F2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94D4B-7F00-434E-AAE8-0CC1B03DDC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6C5B6-57B6-47A0-B28D-E4EB7654786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&lt;div id="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across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class="split-pane" id="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left-pane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</a:t>
            </a:r>
            <a:r>
              <a:rPr lang="en-US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letters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class="split-pane" id="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center-pane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class="k-header"&gt;Click name to add to Roster&lt;/div&gt;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</a:t>
            </a:r>
            <a:r>
              <a:rPr lang="en-US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class="split-pane" id="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right-pane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class="k-header"&gt;Roster &lt;div id="save" class="k-button"&gt;Save&lt;/div&gt; &lt;span id="roster-msg"&gt;Click name to remove&lt;/span&gt;&lt;/div&gt;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</a:t>
            </a:r>
            <a:r>
              <a:rPr lang="en-US" dirty="0"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roster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&lt;/div&gt;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2090294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6359-F0AB-4C6B-9563-34504144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Databound</a:t>
            </a:r>
            <a:r>
              <a:rPr lang="en-US" dirty="0"/>
              <a:t>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84C8-CD52-46D4-B94A-27C67F2E7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 dirty="0"/>
              <a:t>letters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0DCCD-916C-4F96-95C3-B021E57497EA}"/>
              </a:ext>
            </a:extLst>
          </p:cNvPr>
          <p:cNvSpPr/>
          <p:nvPr/>
        </p:nvSpPr>
        <p:spPr>
          <a:xfrm>
            <a:off x="626364" y="965696"/>
            <a:ext cx="7891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$("</a:t>
            </a:r>
            <a:r>
              <a:rPr lang="en-US" sz="1400" dirty="0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#letters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").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kendo</a:t>
            </a:r>
            <a:r>
              <a:rPr lang="en-US" sz="1400" dirty="0" err="1">
                <a:highlight>
                  <a:srgbClr val="19BBB7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ListView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({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en-US" sz="1400" dirty="0">
                <a:highlight>
                  <a:srgbClr val="A9A9A9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template: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kendo.template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'&lt;div class="letter k-widget k-button" data-letter="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#:letter#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&lt;h3&gt;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#:letter#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&lt;/h3&gt;&lt;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/&gt;&lt;h4&gt;(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#:N#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)&lt;/h4&gt;&lt;/div&gt;'),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highlight>
                  <a:srgbClr val="A9A9A9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dataSource</a:t>
            </a:r>
            <a:r>
              <a:rPr lang="en-US" sz="1400" dirty="0">
                <a:highlight>
                  <a:srgbClr val="A9A9A9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schema: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 type: "json", data: "letters", 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model: { fields: [ "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letter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", "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 ] }},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transport: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read: {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dataType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"json",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400" dirty="0">
                <a:highlight>
                  <a:srgbClr val="FF00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url: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en-US" sz="14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"&amp;_URL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_program=</a:t>
            </a:r>
            <a:r>
              <a:rPr lang="en-US" sz="14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&amp;_</a:t>
            </a:r>
            <a:r>
              <a:rPr lang="en-US" sz="1400" dirty="0" err="1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PROGRAM.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</a:t>
            </a:r>
            <a:r>
              <a:rPr lang="en-US" sz="1400" dirty="0" err="1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%str</a:t>
            </a:r>
            <a:r>
              <a:rPr lang="en-US" sz="1400" dirty="0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(&amp;)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operation=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Read</a:t>
            </a:r>
            <a:r>
              <a:rPr lang="en-US" sz="1400" dirty="0" err="1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%str</a:t>
            </a:r>
            <a:r>
              <a:rPr lang="en-US" sz="1400" dirty="0">
                <a:highlight>
                  <a:srgbClr val="D3D3D3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(&amp;)</a:t>
            </a: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for=letters"</a:t>
            </a: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…</a:t>
            </a:r>
            <a:endParaRPr lang="en-US" sz="1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24EC07-41EE-4768-8AF5-1501304EC36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583677" y="3726506"/>
            <a:ext cx="487599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9E2B12-8429-4DB5-8814-51E3D2E67D1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955916" y="2997065"/>
            <a:ext cx="923040" cy="511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BCE5D-F3B4-465E-A2FC-E4019643D618}"/>
              </a:ext>
            </a:extLst>
          </p:cNvPr>
          <p:cNvSpPr/>
          <p:nvPr/>
        </p:nvSpPr>
        <p:spPr>
          <a:xfrm>
            <a:off x="4878956" y="2806565"/>
            <a:ext cx="3313079" cy="381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_program=MyApp/FantasyData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364A31-5E04-4615-BD4C-0611D88E86F7}"/>
              </a:ext>
            </a:extLst>
          </p:cNvPr>
          <p:cNvSpPr/>
          <p:nvPr/>
        </p:nvSpPr>
        <p:spPr>
          <a:xfrm>
            <a:off x="6071276" y="3726506"/>
            <a:ext cx="864951" cy="381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mask</a:t>
            </a:r>
          </a:p>
        </p:txBody>
      </p:sp>
    </p:spTree>
    <p:extLst>
      <p:ext uri="{BB962C8B-B14F-4D97-AF65-F5344CB8AC3E}">
        <p14:creationId xmlns:p14="http://schemas.microsoft.com/office/powerpoint/2010/main" val="1232334516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C610-DB0B-4B3C-B967-F144FF76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FEE7-68DE-4907-A5BA-C30A8B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_program=MyApp/Fantasy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636145-8799-4F56-AFF8-407C740360A9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21847" y="1016000"/>
            <a:ext cx="5900307" cy="3643313"/>
          </a:xfrm>
          <a:prstGeom prst="rect">
            <a:avLst/>
          </a:prstGeom>
          <a:effectLst>
            <a:glow rad="63500">
              <a:schemeClr val="accent1">
                <a:satMod val="175000"/>
                <a:alpha val="25000"/>
              </a:schemeClr>
            </a:glow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2345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DB91-BC58-4A66-9860-74AADB1F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Fantasy –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E406-8896-46D1-9D72-B10CC27C6A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/>
              <a:t>Rosters of players from sashelp.players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64FB5-F4CC-4F5E-8FCA-98080EF659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Roster designed by owner (</a:t>
            </a:r>
            <a:r>
              <a:rPr lang="en-US" dirty="0" err="1"/>
              <a:t>metauser</a:t>
            </a:r>
            <a:r>
              <a:rPr lang="en-US" dirty="0"/>
              <a:t>)</a:t>
            </a:r>
          </a:p>
          <a:p>
            <a:r>
              <a:rPr lang="en-US" dirty="0"/>
              <a:t>Roster has 1..N Players</a:t>
            </a:r>
          </a:p>
          <a:p>
            <a:r>
              <a:rPr lang="en-US" dirty="0"/>
              <a:t>Player can be in more</a:t>
            </a:r>
            <a:br>
              <a:rPr lang="en-US" dirty="0"/>
            </a:br>
            <a:r>
              <a:rPr lang="en-US" dirty="0"/>
              <a:t>than one roster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Pick letter</a:t>
            </a:r>
          </a:p>
          <a:p>
            <a:r>
              <a:rPr lang="en-US" dirty="0"/>
              <a:t>Click player</a:t>
            </a:r>
          </a:p>
          <a:p>
            <a:pPr lvl="1"/>
            <a:r>
              <a:rPr lang="en-US" dirty="0"/>
              <a:t>Add or remove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A3079-B1D8-43FE-B136-AF981EA62B9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17" b="522"/>
          <a:stretch/>
        </p:blipFill>
        <p:spPr bwMode="auto">
          <a:xfrm>
            <a:off x="4698365" y="2141537"/>
            <a:ext cx="3481070" cy="2251075"/>
          </a:xfrm>
          <a:prstGeom prst="rect">
            <a:avLst/>
          </a:prstGeom>
          <a:ln>
            <a:noFill/>
          </a:ln>
          <a:effectLst>
            <a:glow rad="63500">
              <a:srgbClr val="4F81BD">
                <a:satMod val="175000"/>
                <a:alpha val="25000"/>
              </a:srgbClr>
            </a:glow>
            <a:outerShdw dist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1999343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36C3-BF95-40D2-BE7B-46CC8289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DFC7-5A43-465A-96A8-3D875AD13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F760-56F9-4D47-9314-E520FF5D1D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Create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Update</a:t>
            </a:r>
          </a:p>
          <a:p>
            <a:r>
              <a:rPr lang="en-US" dirty="0"/>
              <a:t>Delete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Fantasy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6CDC7-41A2-459E-BBB0-A3DC8B535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05" b="14218"/>
          <a:stretch/>
        </p:blipFill>
        <p:spPr>
          <a:xfrm>
            <a:off x="2760398" y="2976286"/>
            <a:ext cx="4993417" cy="94150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522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4939-7884-4AA6-8F63-B3629271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C7BD8-1682-4C66-AD59-507A679C99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9E67E-61B3-4533-B585-BAC75D9299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  <a:p>
            <a:pPr lvl="1"/>
            <a:r>
              <a:rPr lang="en-US" dirty="0"/>
              <a:t>Two events cannot occur at the same time</a:t>
            </a:r>
          </a:p>
          <a:p>
            <a:r>
              <a:rPr lang="en-US" dirty="0"/>
              <a:t>Physics</a:t>
            </a:r>
          </a:p>
          <a:p>
            <a:pPr lvl="1"/>
            <a:r>
              <a:rPr lang="en-US" dirty="0"/>
              <a:t>Pauli’s exclusion principle</a:t>
            </a:r>
          </a:p>
          <a:p>
            <a:r>
              <a:rPr lang="en-US" dirty="0"/>
              <a:t>Programming</a:t>
            </a:r>
          </a:p>
          <a:p>
            <a:pPr lvl="1"/>
            <a:r>
              <a:rPr lang="en-US" dirty="0"/>
              <a:t>Concurrency control property</a:t>
            </a:r>
          </a:p>
          <a:p>
            <a:pPr lvl="1"/>
            <a:r>
              <a:rPr lang="en-US" dirty="0"/>
              <a:t>Only one thread at a time in critical sections</a:t>
            </a:r>
          </a:p>
        </p:txBody>
      </p:sp>
    </p:spTree>
    <p:extLst>
      <p:ext uri="{BB962C8B-B14F-4D97-AF65-F5344CB8AC3E}">
        <p14:creationId xmlns:p14="http://schemas.microsoft.com/office/powerpoint/2010/main" val="16181770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65F3-2DD5-4AB6-BDF0-7D060B2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60890-5755-41E4-AB90-3414D9864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endpoint dispatch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1DBC-D9C7-4DC6-8D63-F5536EB529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Dispatch invoked at end of STP code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%macro dispatch(); %local routine;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%let routine = &amp;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for._&amp;operation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 %&amp;routine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%mend;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%macro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Letters_Read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%* for=letters &amp; operation=read</a:t>
            </a:r>
          </a:p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1312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65F3-2DD5-4AB6-BDF0-7D060B2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60890-5755-41E4-AB90-3414D9864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%macro </a:t>
            </a:r>
            <a:r>
              <a:rPr lang="en-US" dirty="0" err="1"/>
              <a:t>Letters_Read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61DBC-D9C7-4DC6-8D63-F5536EB529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/>
              <a:t>SQL query – work.letters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select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upcase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(name) as letter length=1,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count(*) as N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… group by letter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800" dirty="0"/>
              <a:t>JSON Procedure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proc json out=_webout;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write values 'letters’;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  write open array;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    export work.letters /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nosastags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write close;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run;</a:t>
            </a:r>
          </a:p>
        </p:txBody>
      </p:sp>
    </p:spTree>
    <p:extLst>
      <p:ext uri="{BB962C8B-B14F-4D97-AF65-F5344CB8AC3E}">
        <p14:creationId xmlns:p14="http://schemas.microsoft.com/office/powerpoint/2010/main" val="2685382408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4C2D-98AC-4CA9-8F2F-BDDFCFEC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FantasyData – </a:t>
            </a:r>
            <a:r>
              <a:rPr lang="en-US" dirty="0" err="1"/>
              <a:t>Roster_Create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0CD9-07A0-48E6-8827-7D4BA26136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E6CB-A782-474E-8351-185ABAEAE29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Save button</a:t>
            </a:r>
          </a:p>
          <a:p>
            <a:r>
              <a:rPr lang="en-US" dirty="0"/>
              <a:t>Send data as JSON</a:t>
            </a:r>
          </a:p>
          <a:p>
            <a:r>
              <a:rPr lang="en-US" dirty="0"/>
              <a:t>Array of objects</a:t>
            </a:r>
          </a:p>
          <a:p>
            <a:pPr lvl="1"/>
            <a:r>
              <a:rPr lang="en-US" dirty="0"/>
              <a:t>{ roster: { names: [ {name:</a:t>
            </a:r>
            <a:r>
              <a:rPr lang="en-US" i="1" dirty="0"/>
              <a:t>name-1</a:t>
            </a:r>
            <a:r>
              <a:rPr lang="en-US" dirty="0"/>
              <a:t>}, … , {</a:t>
            </a:r>
            <a:r>
              <a:rPr lang="en-US" dirty="0" err="1"/>
              <a:t>name:</a:t>
            </a:r>
            <a:r>
              <a:rPr lang="en-US" i="1" dirty="0" err="1"/>
              <a:t>name-N</a:t>
            </a:r>
            <a:r>
              <a:rPr lang="en-US" dirty="0"/>
              <a:t>} ]}}</a:t>
            </a:r>
          </a:p>
          <a:p>
            <a:r>
              <a:rPr lang="en-US" dirty="0"/>
              <a:t>P	OST</a:t>
            </a:r>
          </a:p>
          <a:p>
            <a:r>
              <a:rPr lang="en-US" dirty="0"/>
              <a:t>%macro </a:t>
            </a:r>
            <a:r>
              <a:rPr lang="en-US" dirty="0" err="1"/>
              <a:t>Roster_Create</a:t>
            </a:r>
            <a:endParaRPr lang="en-US" dirty="0"/>
          </a:p>
          <a:p>
            <a:pPr lvl="1"/>
            <a:r>
              <a:rPr lang="en-US" dirty="0"/>
              <a:t>JSON library engine</a:t>
            </a:r>
          </a:p>
        </p:txBody>
      </p:sp>
    </p:spTree>
    <p:extLst>
      <p:ext uri="{BB962C8B-B14F-4D97-AF65-F5344CB8AC3E}">
        <p14:creationId xmlns:p14="http://schemas.microsoft.com/office/powerpoint/2010/main" val="1579920182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6359-F0AB-4C6B-9563-34504144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Databound</a:t>
            </a:r>
            <a:r>
              <a:rPr lang="en-US" dirty="0"/>
              <a:t>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84C8-CD52-46D4-B94A-27C67F2E7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r>
              <a:rPr lang="en-US" dirty="0"/>
              <a:t>roster 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0DCCD-916C-4F96-95C3-B021E57497EA}"/>
              </a:ext>
            </a:extLst>
          </p:cNvPr>
          <p:cNvSpPr/>
          <p:nvPr/>
        </p:nvSpPr>
        <p:spPr>
          <a:xfrm>
            <a:off x="626364" y="965696"/>
            <a:ext cx="7891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  <a:cs typeface="Courier New" panose="02070309020205020404" pitchFamily="49" charset="0"/>
              </a:rPr>
              <a:t>Create is Ajax call to STP endpoint</a:t>
            </a:r>
            <a:endParaRPr lang="en-US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$("#roster").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kendoListView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({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…        transport: {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create: {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type: "</a:t>
            </a:r>
            <a:r>
              <a:rPr lang="en-US" sz="1600" dirty="0">
                <a:highlight>
                  <a:srgbClr val="00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POST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600" dirty="0">
                <a:highlight>
                  <a:srgbClr val="FF00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url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</a:t>
            </a:r>
            <a:r>
              <a:rPr lang="en-US" sz="16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&amp;_URL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b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_program=</a:t>
            </a:r>
            <a:r>
              <a:rPr lang="en-US" sz="1600" dirty="0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&amp;_</a:t>
            </a:r>
            <a:r>
              <a:rPr lang="en-US" sz="1600" dirty="0" err="1">
                <a:highlight>
                  <a:srgbClr val="00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PROGRAM.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</a:t>
            </a:r>
            <a:r>
              <a:rPr lang="en-US" sz="1600" dirty="0" err="1"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%str</a:t>
            </a:r>
            <a:r>
              <a:rPr lang="en-US" sz="1600" dirty="0"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(&amp;)</a:t>
            </a:r>
            <a:b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operation=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en-US" sz="1600" dirty="0" err="1"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%str</a:t>
            </a:r>
            <a:r>
              <a:rPr lang="en-US" sz="1600" dirty="0"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(&amp;)</a:t>
            </a:r>
            <a:br>
              <a:rPr lang="en-US" sz="1600" dirty="0">
                <a:highlight>
                  <a:srgbClr val="C0C0C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for=roster",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dataType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"json"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},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parameterMap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function (options, operation) {</a:t>
            </a:r>
          </a:p>
          <a:p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return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roster: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kendo.stringify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names: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$.map(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options.models,function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(m){return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{Name: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m.Name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})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25668195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1D55-E68C-455D-9A8C-1BF42D03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Databound</a:t>
            </a:r>
            <a:r>
              <a:rPr lang="en-US" dirty="0"/>
              <a:t>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1049-5643-47E0-83C3-5470B1565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roster (continued)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2FDBB-6A64-4E62-9331-BCF8364A70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ParameterMap</a:t>
            </a:r>
            <a:r>
              <a:rPr lang="en-US" dirty="0"/>
              <a:t>()</a:t>
            </a:r>
          </a:p>
          <a:p>
            <a:r>
              <a:rPr lang="en-US" dirty="0"/>
              <a:t>Constructs additional name=value pairs</a:t>
            </a:r>
          </a:p>
          <a:p>
            <a:r>
              <a:rPr lang="en-US" dirty="0"/>
              <a:t>The component sends</a:t>
            </a:r>
            <a:br>
              <a:rPr lang="en-US" dirty="0"/>
            </a:br>
            <a:r>
              <a:rPr lang="en-US" sz="1200" dirty="0">
                <a:latin typeface="Consolas" panose="020B0609020204030204" pitchFamily="49" charset="0"/>
              </a:rPr>
              <a:t>roster=%7B%22names%22%3A%5B%7B%22Name%22%3A%22Robidoux%2C+Billy+Jo%22%7D%2C%7B%22Name%22%3A%22Ray%2C+Johnny%22%7D%2C%7B%22Name%22%3A%22Howell%2C+Jack%22%7D%2C%7B%22Name%22%3A%22Quinones%2C+Rey%22%7D%2C%7B%22Name%22%3A%22Winfield%2C+Dave%22%7D%5D%7D</a:t>
            </a:r>
          </a:p>
          <a:p>
            <a:pPr lvl="1"/>
            <a:r>
              <a:rPr lang="en-US" dirty="0"/>
              <a:t>Encoding of</a:t>
            </a:r>
            <a:br>
              <a:rPr lang="en-US" dirty="0"/>
            </a:br>
            <a:r>
              <a:rPr lang="en-US" sz="1200" dirty="0">
                <a:latin typeface="Consolas" panose="020B0609020204030204" pitchFamily="49" charset="0"/>
              </a:rPr>
              <a:t>roster={"names":[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{"Name":"</a:t>
            </a:r>
            <a:r>
              <a:rPr lang="en-US" sz="1200" dirty="0" err="1">
                <a:latin typeface="Consolas" panose="020B0609020204030204" pitchFamily="49" charset="0"/>
              </a:rPr>
              <a:t>Robidoux</a:t>
            </a:r>
            <a:r>
              <a:rPr lang="en-US" sz="1200" dirty="0">
                <a:latin typeface="Consolas" panose="020B0609020204030204" pitchFamily="49" charset="0"/>
              </a:rPr>
              <a:t>, Billy Jo"},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{"</a:t>
            </a:r>
            <a:r>
              <a:rPr lang="en-US" sz="1200" dirty="0" err="1">
                <a:latin typeface="Consolas" panose="020B0609020204030204" pitchFamily="49" charset="0"/>
              </a:rPr>
              <a:t>Name":"Ray</a:t>
            </a:r>
            <a:r>
              <a:rPr lang="en-US" sz="1200" dirty="0">
                <a:latin typeface="Consolas" panose="020B0609020204030204" pitchFamily="49" charset="0"/>
              </a:rPr>
              <a:t>, Johnny"},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{"</a:t>
            </a:r>
            <a:r>
              <a:rPr lang="en-US" sz="1200" dirty="0" err="1">
                <a:latin typeface="Consolas" panose="020B0609020204030204" pitchFamily="49" charset="0"/>
              </a:rPr>
              <a:t>Name":"Howell</a:t>
            </a:r>
            <a:r>
              <a:rPr lang="en-US" sz="1200" dirty="0">
                <a:latin typeface="Consolas" panose="020B0609020204030204" pitchFamily="49" charset="0"/>
              </a:rPr>
              <a:t>, Jack"},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{"</a:t>
            </a:r>
            <a:r>
              <a:rPr lang="en-US" sz="1200" dirty="0" err="1">
                <a:latin typeface="Consolas" panose="020B0609020204030204" pitchFamily="49" charset="0"/>
              </a:rPr>
              <a:t>Name":"Quinones</a:t>
            </a:r>
            <a:r>
              <a:rPr lang="en-US" sz="1200" dirty="0">
                <a:latin typeface="Consolas" panose="020B0609020204030204" pitchFamily="49" charset="0"/>
              </a:rPr>
              <a:t>, Rey"},</a:t>
            </a:r>
            <a:br>
              <a:rPr lang="en-US" sz="1200" dirty="0">
                <a:latin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</a:rPr>
              <a:t>  {"</a:t>
            </a:r>
            <a:r>
              <a:rPr lang="en-US" sz="1200" dirty="0" err="1">
                <a:latin typeface="Consolas" panose="020B0609020204030204" pitchFamily="49" charset="0"/>
              </a:rPr>
              <a:t>Name":"Winfield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>
                <a:latin typeface="Consolas" panose="020B0609020204030204" pitchFamily="49" charset="0"/>
              </a:rPr>
              <a:t>Dave"}</a:t>
            </a:r>
            <a:br>
              <a:rPr lang="en-US" sz="1200">
                <a:latin typeface="Consolas" panose="020B0609020204030204" pitchFamily="49" charset="0"/>
              </a:rPr>
            </a:br>
            <a:r>
              <a:rPr lang="en-US" sz="1200">
                <a:latin typeface="Consolas" panose="020B0609020204030204" pitchFamily="49" charset="0"/>
              </a:rPr>
              <a:t>]}</a:t>
            </a:r>
            <a:endParaRPr lang="en-US" sz="12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2460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F4A7-3A0D-4C04-8BB5-3AA4B9D5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%macro </a:t>
            </a:r>
            <a:r>
              <a:rPr lang="en-US" dirty="0" err="1"/>
              <a:t>Roster_Create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3EE30-3BDC-41A3-AA8B-5EAF9E362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9C367-15A6-4E86-A817-FFC01B13FC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Copy "roster" macro variable to </a:t>
            </a:r>
            <a:r>
              <a:rPr lang="en-US" i="1" dirty="0"/>
              <a:t>file</a:t>
            </a:r>
          </a:p>
          <a:p>
            <a:r>
              <a:rPr lang="en-US" dirty="0" err="1"/>
              <a:t>Libname</a:t>
            </a:r>
            <a:r>
              <a:rPr lang="en-US" dirty="0"/>
              <a:t> roster JSON fileref=</a:t>
            </a:r>
            <a:r>
              <a:rPr lang="en-US" i="1" dirty="0"/>
              <a:t>file</a:t>
            </a:r>
          </a:p>
          <a:p>
            <a:r>
              <a:rPr lang="en-US" dirty="0" err="1"/>
              <a:t>Roster.names</a:t>
            </a:r>
            <a:r>
              <a:rPr lang="en-US" dirty="0"/>
              <a:t> "dataset“</a:t>
            </a:r>
          </a:p>
          <a:p>
            <a:r>
              <a:rPr lang="en-US" b="1" dirty="0">
                <a:solidFill>
                  <a:srgbClr val="FF0000"/>
                </a:solidFill>
              </a:rPr>
              <a:t>Compute new identity values</a:t>
            </a:r>
          </a:p>
          <a:p>
            <a:r>
              <a:rPr lang="en-US" dirty="0"/>
              <a:t>Create new records in WORK tables</a:t>
            </a:r>
          </a:p>
          <a:p>
            <a:r>
              <a:rPr lang="en-US" b="1" dirty="0">
                <a:solidFill>
                  <a:srgbClr val="FF0000"/>
                </a:solidFill>
              </a:rPr>
              <a:t>Append new data to application tables</a:t>
            </a:r>
          </a:p>
        </p:txBody>
      </p:sp>
    </p:spTree>
    <p:extLst>
      <p:ext uri="{BB962C8B-B14F-4D97-AF65-F5344CB8AC3E}">
        <p14:creationId xmlns:p14="http://schemas.microsoft.com/office/powerpoint/2010/main" val="2290550316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0DCF-CDBF-4387-8031-E20A33C2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83DEB-FC47-4B18-8129-E1C3FE9C6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8785F3-F8D1-4627-AB8B-41FFC4F63C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%macro </a:t>
            </a:r>
            <a:r>
              <a:rPr lang="en-US" dirty="0" err="1"/>
              <a:t>Roster_Create</a:t>
            </a:r>
            <a:endParaRPr lang="en-US" dirty="0"/>
          </a:p>
          <a:p>
            <a:r>
              <a:rPr lang="en-US" dirty="0"/>
              <a:t>%</a:t>
            </a:r>
            <a:r>
              <a:rPr lang="en-US" dirty="0" err="1"/>
              <a:t>waitLock</a:t>
            </a:r>
            <a:r>
              <a:rPr lang="en-US" dirty="0"/>
              <a:t> (mutex-name)</a:t>
            </a:r>
          </a:p>
          <a:p>
            <a:r>
              <a:rPr lang="en-US" dirty="0"/>
              <a:t>Proc append base=</a:t>
            </a:r>
            <a:r>
              <a:rPr lang="en-US" dirty="0" err="1"/>
              <a:t>appdata.Rosters</a:t>
            </a:r>
            <a:r>
              <a:rPr lang="en-US" dirty="0"/>
              <a:t> data=</a:t>
            </a:r>
            <a:r>
              <a:rPr lang="en-US" dirty="0" err="1"/>
              <a:t>newRoster</a:t>
            </a:r>
            <a:r>
              <a:rPr lang="en-US" dirty="0"/>
              <a:t>;</a:t>
            </a:r>
          </a:p>
          <a:p>
            <a:r>
              <a:rPr lang="en-US" dirty="0"/>
              <a:t>Proc append base=</a:t>
            </a:r>
            <a:r>
              <a:rPr lang="en-US" dirty="0" err="1"/>
              <a:t>appdata.RosterMembers</a:t>
            </a:r>
            <a:r>
              <a:rPr lang="en-US" dirty="0"/>
              <a:t> …</a:t>
            </a:r>
          </a:p>
          <a:p>
            <a:r>
              <a:rPr lang="en-US" dirty="0"/>
              <a:t>%clearLock (mutex-name)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Wait / Clear must bound shared resource 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0F08E6A3-E98A-4E67-BAFF-6B205C5EB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6" y="192024"/>
            <a:ext cx="6482510" cy="4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2878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E8DC-1A96-4DC6-B078-5D75B66A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43637-A074-4654-BEF3-2B3786C162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CA974-9367-4C25-BB00-D97B54C3F8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SAS Server environment is very configurable</a:t>
            </a:r>
          </a:p>
          <a:p>
            <a:r>
              <a:rPr lang="en-US" dirty="0"/>
              <a:t>Errors can occur despite best efforts to manage the configuration within the resources available</a:t>
            </a:r>
          </a:p>
          <a:p>
            <a:r>
              <a:rPr lang="en-US" dirty="0"/>
              <a:t>Thinking outside the box can yield success</a:t>
            </a:r>
          </a:p>
        </p:txBody>
      </p:sp>
    </p:spTree>
    <p:extLst>
      <p:ext uri="{BB962C8B-B14F-4D97-AF65-F5344CB8AC3E}">
        <p14:creationId xmlns:p14="http://schemas.microsoft.com/office/powerpoint/2010/main" val="3295853497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3399"/>
            <a:ext cx="9144000" cy="769441"/>
          </a:xfrm>
        </p:spPr>
        <p:txBody>
          <a:bodyPr/>
          <a:lstStyle/>
          <a:p>
            <a:r>
              <a:rPr lang="en-US" sz="4400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526835"/>
            <a:ext cx="9144000" cy="2493247"/>
          </a:xfrm>
        </p:spPr>
        <p:txBody>
          <a:bodyPr/>
          <a:lstStyle/>
          <a:p>
            <a:r>
              <a:rPr lang="en-US" dirty="0"/>
              <a:t>Contact Information</a:t>
            </a:r>
            <a:br>
              <a:rPr lang="en-US" dirty="0"/>
            </a:br>
            <a:r>
              <a:rPr lang="en-US" dirty="0"/>
              <a:t>rdevenezia@gmail.com</a:t>
            </a:r>
          </a:p>
          <a:p>
            <a:endParaRPr lang="en-US" dirty="0"/>
          </a:p>
          <a:p>
            <a:r>
              <a:rPr lang="en-US" dirty="0"/>
              <a:t>devenezia.com/papers</a:t>
            </a:r>
          </a:p>
          <a:p>
            <a:endParaRPr lang="en-US" dirty="0"/>
          </a:p>
          <a:p>
            <a:r>
              <a:rPr lang="en-US" sz="3200" dirty="0">
                <a:latin typeface="+mj-lt"/>
                <a:ea typeface="+mj-ea"/>
                <a:cs typeface="+mj-cs"/>
              </a:rPr>
              <a:t>Reminder:</a:t>
            </a:r>
            <a:br>
              <a:rPr lang="en-US" dirty="0"/>
            </a:br>
            <a:r>
              <a:rPr lang="en-US" dirty="0"/>
              <a:t>Complete your session survey in the conference mobile app. </a:t>
            </a:r>
          </a:p>
        </p:txBody>
      </p:sp>
    </p:spTree>
    <p:extLst>
      <p:ext uri="{BB962C8B-B14F-4D97-AF65-F5344CB8AC3E}">
        <p14:creationId xmlns:p14="http://schemas.microsoft.com/office/powerpoint/2010/main" val="801921990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161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3801-4066-418E-AA7F-A28C0BD1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A0554-00A1-4D4B-833B-FC4DBE20F3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03662-E2F8-41CA-83C5-3A5975495D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Mutex</a:t>
            </a:r>
          </a:p>
          <a:p>
            <a:pPr lvl="1"/>
            <a:r>
              <a:rPr lang="en-US" dirty="0"/>
              <a:t>Synchronization object</a:t>
            </a:r>
          </a:p>
          <a:p>
            <a:pPr lvl="1"/>
            <a:r>
              <a:rPr lang="en-US" dirty="0"/>
              <a:t>State signaled when available</a:t>
            </a:r>
          </a:p>
          <a:p>
            <a:pPr lvl="1"/>
            <a:r>
              <a:rPr lang="en-US" dirty="0"/>
              <a:t>Windows system object</a:t>
            </a:r>
          </a:p>
          <a:p>
            <a:r>
              <a:rPr lang="en-US" dirty="0"/>
              <a:t>Accessible </a:t>
            </a:r>
            <a:r>
              <a:rPr lang="en-US"/>
              <a:t>via MODULEN</a:t>
            </a:r>
            <a:endParaRPr lang="en-US" dirty="0"/>
          </a:p>
          <a:p>
            <a:pPr lvl="1"/>
            <a:r>
              <a:rPr lang="en-US"/>
              <a:t>SASCBTBL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2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9FEA-03E1-804D-B2DC-5C93F767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4" y="192024"/>
            <a:ext cx="7891272" cy="457200"/>
          </a:xfrm>
        </p:spPr>
        <p:txBody>
          <a:bodyPr/>
          <a:lstStyle/>
          <a:p>
            <a:r>
              <a:rPr lang="en-US"/>
              <a:t>Synchronization Object - CreateMutex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DE8A-EBF0-3A4E-B24D-18F0AFB3C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6364" y="640080"/>
            <a:ext cx="7891272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94D8C-BAAC-2C4A-9525-912EC9B2EB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364" y="1016459"/>
            <a:ext cx="7891272" cy="364285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/>
                <a:cs typeface="CordiaUPC"/>
              </a:rPr>
              <a:t>HANDLE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 </a:t>
            </a:r>
            <a:r>
              <a:rPr lang="en-US">
                <a:solidFill>
                  <a:srgbClr val="007D9A"/>
                </a:solidFill>
                <a:latin typeface="Courier New"/>
                <a:cs typeface="CordiaUPC"/>
              </a:rPr>
              <a:t>CreateMutexW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(</a:t>
            </a: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 </a:t>
            </a:r>
            <a:r>
              <a:rPr lang="en-US" sz="2000">
                <a:solidFill>
                  <a:srgbClr val="000000"/>
                </a:solidFill>
                <a:latin typeface="Courier New"/>
                <a:cs typeface="CordiaUPC"/>
              </a:rPr>
              <a:t>LPSECURITY_ATTRIBUTES lpMutexAttributes,</a:t>
            </a:r>
            <a:endParaRPr lang="en-US" sz="2000" dirty="0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 BOOL bInitialOwner,</a:t>
            </a: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cs typeface="CordiaUPC"/>
              </a:rPr>
              <a:t>  LPCWSTR </a:t>
            </a:r>
            <a:r>
              <a:rPr lang="en-US" b="1" err="1">
                <a:solidFill>
                  <a:srgbClr val="000000"/>
                </a:solidFill>
                <a:latin typeface="Courier New"/>
                <a:cs typeface="CordiaUPC"/>
              </a:rPr>
              <a:t>lpName</a:t>
            </a:r>
            <a:r>
              <a:rPr lang="en-US">
                <a:solidFill>
                  <a:srgbClr val="000000"/>
                </a:solidFill>
                <a:latin typeface="Courier New"/>
                <a:cs typeface="CordiaUPC"/>
              </a:rPr>
              <a:t> );</a:t>
            </a:r>
            <a:endParaRPr lang="en-US">
              <a:solidFill>
                <a:srgbClr val="000000"/>
              </a:solidFill>
              <a:latin typeface="Courier New"/>
              <a:cs typeface="Calibri Light"/>
            </a:endParaRPr>
          </a:p>
          <a:p>
            <a:r>
              <a:rPr lang="en-US">
                <a:cs typeface="CordiaUPC"/>
              </a:rPr>
              <a:t>Creates or opens existing</a:t>
            </a:r>
          </a:p>
          <a:p>
            <a:r>
              <a:rPr lang="en-US">
                <a:cs typeface="CordiaUPC"/>
              </a:rPr>
              <a:t>True, thread owned</a:t>
            </a:r>
          </a:p>
          <a:p>
            <a:r>
              <a:rPr lang="en-US"/>
              <a:t>Global\\STPAPP.&lt;</a:t>
            </a:r>
            <a:r>
              <a:rPr lang="en-US">
                <a:cs typeface="CordiaUPC"/>
              </a:rPr>
              <a:t>data set name&gt;</a:t>
            </a:r>
          </a:p>
        </p:txBody>
      </p:sp>
    </p:spTree>
    <p:extLst>
      <p:ext uri="{BB962C8B-B14F-4D97-AF65-F5344CB8AC3E}">
        <p14:creationId xmlns:p14="http://schemas.microsoft.com/office/powerpoint/2010/main" val="9648535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2522-8DE1-9A40-9DE9-CE52432F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Signaled - WaitForSingleObject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AADA-D3C5-4740-A0BA-A746970A7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9EF40-F2AC-7447-9507-D62198DABD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DWORD </a:t>
            </a:r>
            <a:r>
              <a:rPr lang="en-US" b="0" i="0">
                <a:solidFill>
                  <a:srgbClr val="007D9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WaitForSingleObject</a:t>
            </a:r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HANDLE hHandle,</a:t>
            </a: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DWORD dwMilliseconds );</a:t>
            </a:r>
          </a:p>
          <a:p>
            <a:endParaRPr lang="en-US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</a:rPr>
              <a:t>Waits until the specified object is in the signaled state or the time-out interval elapses.</a:t>
            </a:r>
            <a:endParaRPr lang="en-US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136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2522-8DE1-9A40-9DE9-CE52432F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Unsignaled - ReleaseMutex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AADA-D3C5-4740-A0BA-A746970A7B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9EF40-F2AC-7447-9507-D62198DABD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b="0" i="0">
                <a:solidFill>
                  <a:srgbClr val="007D9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ReleaseMutex </a:t>
            </a:r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HANDLE hHandle );</a:t>
            </a:r>
          </a:p>
          <a:p>
            <a:endParaRPr lang="en-US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</a:rPr>
              <a:t>Releases ownership</a:t>
            </a:r>
          </a:p>
          <a:p>
            <a:r>
              <a:rPr lang="en-US">
                <a:solidFill>
                  <a:srgbClr val="000000"/>
                </a:solidFill>
                <a:cs typeface="Courier New" panose="02070309020205020404" pitchFamily="49" charset="0"/>
              </a:rPr>
              <a:t>OS chooses an awaiting</a:t>
            </a:r>
          </a:p>
          <a:p>
            <a:pPr marL="0" indent="0">
              <a:buNone/>
            </a:pPr>
            <a:endParaRPr lang="en-US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01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S Global Forum">
  <a:themeElements>
    <a:clrScheme name="Custom 4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S-External-16x9" id="{C1EFCE6E-4A51-8F45-86D3-D8C239ACF85F}" vid="{C711A0A3-BFA7-1C4B-88B4-5E2549CF554C}"/>
    </a:ext>
  </a:extLst>
</a:theme>
</file>

<file path=ppt/theme/theme2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AS-Palette">
      <a:dk1>
        <a:srgbClr val="000000"/>
      </a:dk1>
      <a:lt1>
        <a:srgbClr val="FFFFFF"/>
      </a:lt1>
      <a:dk2>
        <a:srgbClr val="04304B"/>
      </a:dk2>
      <a:lt2>
        <a:srgbClr val="C0E3F6"/>
      </a:lt2>
      <a:accent1>
        <a:srgbClr val="0074BE"/>
      </a:accent1>
      <a:accent2>
        <a:srgbClr val="61BAE9"/>
      </a:accent2>
      <a:accent3>
        <a:srgbClr val="04304B"/>
      </a:accent3>
      <a:accent4>
        <a:srgbClr val="00B08D"/>
      </a:accent4>
      <a:accent5>
        <a:srgbClr val="90B328"/>
      </a:accent5>
      <a:accent6>
        <a:srgbClr val="F58220"/>
      </a:accent6>
      <a:hlink>
        <a:srgbClr val="0074BE"/>
      </a:hlink>
      <a:folHlink>
        <a:srgbClr val="8E2F8A"/>
      </a:folHlink>
    </a:clrScheme>
    <a:fontScheme name="SAS-Presentation-Fon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4DC75CAFF414A8C4A1B3CC4775344" ma:contentTypeVersion="4" ma:contentTypeDescription="Create a new document." ma:contentTypeScope="" ma:versionID="b8bc17ba2cf5a500b78d2654ce142c88">
  <xsd:schema xmlns:xsd="http://www.w3.org/2001/XMLSchema" xmlns:xs="http://www.w3.org/2001/XMLSchema" xmlns:p="http://schemas.microsoft.com/office/2006/metadata/properties" xmlns:ns2="7293601a-3189-41db-ac3d-c7840569b632" targetNamespace="http://schemas.microsoft.com/office/2006/metadata/properties" ma:root="true" ma:fieldsID="515323e4f9a5db802580bf14195e70ee" ns2:_="">
    <xsd:import namespace="7293601a-3189-41db-ac3d-c7840569b632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3601a-3189-41db-ac3d-c7840569b632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restriction base="dms:Choice">
          <xsd:enumeration value="Agenda"/>
          <xsd:enumeration value="Budget"/>
          <xsd:enumeration value="CADs"/>
          <xsd:enumeration value="Communications: External"/>
          <xsd:enumeration value="Communications: Internal"/>
          <xsd:enumeration value="Conference Committee Meetings"/>
          <xsd:enumeration value="Content: Call for Papers"/>
          <xsd:enumeration value="Content: Editorial Review Board"/>
          <xsd:enumeration value="Content: Executive Program"/>
          <xsd:enumeration value="Content: Paper Management"/>
          <xsd:enumeration value="Content: Schedule"/>
          <xsd:enumeration value="Content: Speaker Agreements"/>
          <xsd:enumeration value="Contracts"/>
          <xsd:enumeration value="FAQ - SAS GF"/>
          <xsd:enumeration value="IT"/>
          <xsd:enumeration value="Logistics: Catering"/>
          <xsd:enumeration value="Logistics: General"/>
          <xsd:enumeration value="Logistics: Space Planning"/>
          <xsd:enumeration value="Marketing"/>
          <xsd:enumeration value="Phone Numbers"/>
          <xsd:enumeration value="Photos"/>
          <xsd:enumeration value="Presentations"/>
          <xsd:enumeration value="Project Management"/>
          <xsd:enumeration value="Registration"/>
          <xsd:enumeration value="Shipping"/>
          <xsd:enumeration value="Signage"/>
          <xsd:enumeration value="Social Media"/>
          <xsd:enumeration value="Sponsorships"/>
          <xsd:enumeration value="Staffing"/>
          <xsd:enumeration value="Student/Faculty Programs"/>
          <xsd:enumeration value="Survey"/>
          <xsd:enumeration value="Team Meetings"/>
          <xsd:enumeration value="The Quad - General"/>
          <xsd:enumeration value="The Quad - Paperwork"/>
          <xsd:enumeration value="The Quad - Presentations"/>
          <xsd:enumeration value="The Quad - R&amp;D Pod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7293601a-3189-41db-ac3d-c7840569b632">Content: Paper Management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3A8B6D-877F-4DB2-9CB7-1FEC3FCCE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3601a-3189-41db-ac3d-c7840569b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54BA59-11B7-4EA2-9028-4799AC791E57}">
  <ds:schemaRefs>
    <ds:schemaRef ds:uri="http://schemas.microsoft.com/office/2006/documentManagement/types"/>
    <ds:schemaRef ds:uri="7293601a-3189-41db-ac3d-c7840569b632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9C88CB-C2EC-4C20-AB76-084EFC591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SAS-External-16x9</Template>
  <TotalTime>0</TotalTime>
  <Words>2096</Words>
  <Application>Microsoft Office PowerPoint</Application>
  <PresentationFormat>On-screen Show (16:9)</PresentationFormat>
  <Paragraphs>520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Consolas</vt:lpstr>
      <vt:lpstr>Courier New</vt:lpstr>
      <vt:lpstr>SAS Global Forum</vt:lpstr>
      <vt:lpstr>PowerPoint Presentation</vt:lpstr>
      <vt:lpstr>Richard A. DeVenezia</vt:lpstr>
      <vt:lpstr>Exclusive Data Set Access in a Stored Process Web Application: Macros for mutexes in Windows®</vt:lpstr>
      <vt:lpstr>Unpacking the title</vt:lpstr>
      <vt:lpstr>Exclusivity</vt:lpstr>
      <vt:lpstr>Exclusivity</vt:lpstr>
      <vt:lpstr>Synchronization Object - CreateMutex</vt:lpstr>
      <vt:lpstr>State Signaled - WaitForSingleObject</vt:lpstr>
      <vt:lpstr>State Unsignaled - ReleaseMutex</vt:lpstr>
      <vt:lpstr>STP anticipated scenario</vt:lpstr>
      <vt:lpstr>Scenario problem</vt:lpstr>
      <vt:lpstr>Service program</vt:lpstr>
      <vt:lpstr>STP threads - OpenMutex</vt:lpstr>
      <vt:lpstr>Recap</vt:lpstr>
      <vt:lpstr>STP_MUTEXES.c</vt:lpstr>
      <vt:lpstr>STP_HELPER.C</vt:lpstr>
      <vt:lpstr>Tiny C Compiler</vt:lpstr>
      <vt:lpstr>STP_WaitOnMutex - Declaration</vt:lpstr>
      <vt:lpstr>STP_WaitOnMutex - Body</vt:lpstr>
      <vt:lpstr>STP_ReleaseMutex - Declaration</vt:lpstr>
      <vt:lpstr>STP_ReleaseMutex - Body</vt:lpstr>
      <vt:lpstr>DLL method invocation</vt:lpstr>
      <vt:lpstr>MODULE Routine setup</vt:lpstr>
      <vt:lpstr>ROUTINE STP_WaitOnMutex</vt:lpstr>
      <vt:lpstr>ROUTINE ReleaseMutex</vt:lpstr>
      <vt:lpstr>Macros for Mutexes</vt:lpstr>
      <vt:lpstr>Macros for Mutexes</vt:lpstr>
      <vt:lpstr>Macros for Mutexes</vt:lpstr>
      <vt:lpstr>Macros for Mutexes</vt:lpstr>
      <vt:lpstr>Macros for Mutexes</vt:lpstr>
      <vt:lpstr>Macros for Mutexes</vt:lpstr>
      <vt:lpstr>Usage</vt:lpstr>
      <vt:lpstr>Exclusive Data Set Access in a Stored Process Web Application: Macros for mutexes in Windows®</vt:lpstr>
      <vt:lpstr>Stored Process Web Application</vt:lpstr>
      <vt:lpstr>SAS Server Page</vt:lpstr>
      <vt:lpstr>Proc STREAM</vt:lpstr>
      <vt:lpstr>View the example</vt:lpstr>
      <vt:lpstr>Example page</vt:lpstr>
      <vt:lpstr>Metadata Server</vt:lpstr>
      <vt:lpstr>Metadata Server</vt:lpstr>
      <vt:lpstr>Metadata Server</vt:lpstr>
      <vt:lpstr>MyApp</vt:lpstr>
      <vt:lpstr>Fantasy stored process</vt:lpstr>
      <vt:lpstr>Menu component</vt:lpstr>
      <vt:lpstr>UI Containers</vt:lpstr>
      <vt:lpstr>Databound component</vt:lpstr>
      <vt:lpstr>MyApp</vt:lpstr>
      <vt:lpstr>Fantasy – the Data</vt:lpstr>
      <vt:lpstr>Web Applications</vt:lpstr>
      <vt:lpstr>MyApp</vt:lpstr>
      <vt:lpstr>MyApp</vt:lpstr>
      <vt:lpstr>FantasyData – Roster_Create</vt:lpstr>
      <vt:lpstr>Databound component</vt:lpstr>
      <vt:lpstr>Databound component</vt:lpstr>
      <vt:lpstr>%macro Roster_Create</vt:lpstr>
      <vt:lpstr>PowerPoint Presentation</vt:lpstr>
      <vt:lpstr>Take away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Data Set Access in a Stored Process Web Application: Macros for mutexes in Windows OS</dc:title>
  <dc:subject>SASGF2019</dc:subject>
  <dc:creator/>
  <cp:keywords>Mutex, Stored Process, Web Application</cp:keywords>
  <dc:description>SASGF 2019, Session 3573, L1-C142</dc:description>
  <cp:lastModifiedBy/>
  <cp:revision>38</cp:revision>
  <dcterms:created xsi:type="dcterms:W3CDTF">2017-01-12T19:36:50Z</dcterms:created>
  <dcterms:modified xsi:type="dcterms:W3CDTF">2019-04-29T14:16:43Z</dcterms:modified>
  <cp:category>Breakout session</cp:category>
  <cp:contentStatus>SGF 2019 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0x010100DE04DC75CAFF414A8C4A1B3CC4775344</vt:lpwstr>
  </property>
</Properties>
</file>